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</p:sldMasterIdLst>
  <p:notesMasterIdLst>
    <p:notesMasterId r:id="rId40"/>
  </p:notesMasterIdLst>
  <p:sldIdLst>
    <p:sldId id="256" r:id="rId2"/>
    <p:sldId id="437" r:id="rId3"/>
    <p:sldId id="991" r:id="rId4"/>
    <p:sldId id="992" r:id="rId5"/>
    <p:sldId id="993" r:id="rId6"/>
    <p:sldId id="962" r:id="rId7"/>
    <p:sldId id="514" r:id="rId8"/>
    <p:sldId id="520" r:id="rId9"/>
    <p:sldId id="538" r:id="rId10"/>
    <p:sldId id="1097" r:id="rId11"/>
    <p:sldId id="519" r:id="rId12"/>
    <p:sldId id="995" r:id="rId13"/>
    <p:sldId id="516" r:id="rId14"/>
    <p:sldId id="525" r:id="rId15"/>
    <p:sldId id="996" r:id="rId16"/>
    <p:sldId id="521" r:id="rId17"/>
    <p:sldId id="518" r:id="rId18"/>
    <p:sldId id="522" r:id="rId19"/>
    <p:sldId id="536" r:id="rId20"/>
    <p:sldId id="526" r:id="rId21"/>
    <p:sldId id="533" r:id="rId22"/>
    <p:sldId id="528" r:id="rId23"/>
    <p:sldId id="529" r:id="rId24"/>
    <p:sldId id="531" r:id="rId25"/>
    <p:sldId id="530" r:id="rId26"/>
    <p:sldId id="997" r:id="rId27"/>
    <p:sldId id="1009" r:id="rId28"/>
    <p:sldId id="1000" r:id="rId29"/>
    <p:sldId id="1093" r:id="rId30"/>
    <p:sldId id="1094" r:id="rId31"/>
    <p:sldId id="535" r:id="rId32"/>
    <p:sldId id="1095" r:id="rId33"/>
    <p:sldId id="1012" r:id="rId34"/>
    <p:sldId id="1013" r:id="rId35"/>
    <p:sldId id="1014" r:id="rId36"/>
    <p:sldId id="1015" r:id="rId37"/>
    <p:sldId id="1096" r:id="rId38"/>
    <p:sldId id="511" r:id="rId39"/>
  </p:sldIdLst>
  <p:sldSz cx="12192000" cy="6858000"/>
  <p:notesSz cx="6858000" cy="99472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6" autoAdjust="0"/>
    <p:restoredTop sz="94660"/>
  </p:normalViewPr>
  <p:slideViewPr>
    <p:cSldViewPr>
      <p:cViewPr varScale="1">
        <p:scale>
          <a:sx n="114" d="100"/>
          <a:sy n="114" d="100"/>
        </p:scale>
        <p:origin x="432" y="10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4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6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414" y="0"/>
            <a:ext cx="2971800" cy="4996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F7B20-85E7-4063-8193-A02A70BCA035}" type="datetimeFigureOut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87128"/>
            <a:ext cx="5486400" cy="3916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7611"/>
            <a:ext cx="2971800" cy="499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414" y="9447611"/>
            <a:ext cx="2971800" cy="499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7E1B-9495-4AD5-A8DD-308FE9780B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87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B9B0-3F35-4D5A-938D-C431D33EC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4CE147-9DDB-44C5-B770-A56B73D18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814AF1-FB84-485F-97BF-1D27519A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EBA8-E8D6-4037-B688-92B1E45A6524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40010F-8D01-46DA-88C3-9F71436B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DC1640-87C4-497D-BD79-F74EE19D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73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DA9CE-136D-4964-B517-15865DFD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6BEE2C-3436-481D-90A2-C9669B0E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58C085-B642-413F-B88D-9919DCA5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43CA-F2CF-4400-8A46-E303F97AAA65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05D03E-7A81-4362-897D-7AC300D9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956557-AB6A-4BC7-AA6A-D6879F3E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79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718973-54D7-4DED-A5A4-9711D8E17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73DF63-99A8-4A75-A86B-9CFFEF9C8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62C1-39F3-42D2-8537-FCAFDD6C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2B6C-7035-4B11-B90D-35ED3F63AF46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95E754-ED60-4625-9245-21622F01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70A07A-3B8F-4B48-8311-DC66929F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426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3A81B-70CA-40D4-BBE5-2AE7D248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3AE00EA-0A7B-4066-9A94-D7DF34D844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36034-F844-4BD8-8645-5E43DFA0C1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07BBC-10FF-49C2-8534-1551BBBBBF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C94656-D915-4570-BE3C-65E29004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5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AD90C-384C-4FE4-97A6-6420B6D9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52471-6F02-4629-9A7E-C7EE30C8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00" indent="-228600">
              <a:buFont typeface="Symbol" panose="05050102010706020507" pitchFamily="18" charset="2"/>
              <a:buChar char="-"/>
              <a:defRPr sz="32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buFont typeface="Wingdings" panose="05000000000000000000" pitchFamily="2" charset="2"/>
              <a:buChar char="Ø"/>
              <a:defRPr sz="2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BC80A6-A0BD-444E-8F0E-37E0FD73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6ED70-F7F3-465E-BA7D-99453FE4A3E6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DD8447-6C96-4F1D-AEF8-05C55EC4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84DECE-A29B-420D-B73F-87D38BAD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20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FD7C4-5A55-406D-88B7-CDA07B51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800DEB-874A-438D-8657-C3C02BF2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82F24B-FD63-4546-813E-A04DB3D0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E86F1-E417-49B5-8178-003EADA4BCDC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838837-9445-4891-9832-49A9DAFF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7E68BC-E73B-4D46-A435-C2C50F79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27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297B7-8137-480F-A85E-55FC0A02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75C6FA-E29E-48F9-921E-69D081A3C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A75CA9-6089-48CE-A531-A6D48BB3D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A07248-B1A5-4A4A-886A-546B9ED8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A2FF-0844-4348-B1AE-C34082F2BC24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0F0766-647A-42F2-AEE5-B4B923C0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94C852-032E-4D11-B5DE-C47FFCA6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87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4EA808-8706-4962-A1C7-81926856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CC4161-3A38-4FDE-A5A7-D35EB434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AD8533-A0DA-4292-9B80-F28DA6A6E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9C5584-55C7-49F6-8548-176C6F40C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20FA3A-45E8-4686-AF70-8F1A6A23B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1A99DD-00B3-49BA-B4B3-A0717249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4A41-4195-4468-86E4-5D55FD823BB5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D02FCC9-7C15-452D-A4E3-D6956286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9B1600A-22B3-4E8E-9DEA-90221A4F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3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EF6FC-619E-4FF1-BD1E-D7B1B587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D858592-AAB3-468D-8B8E-EC704E66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8424-7107-45B8-B120-F5BFAC700561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D60667C-8930-47DD-9B87-4EBF85B5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385B90-1A65-4B00-B0BE-F4E07363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64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0002EC-2C52-4194-AC4E-99CF9D31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A02E8-48B8-4FE2-BE8E-C5DA8E2B75AB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9EEF17B-FD1C-4544-B763-835E52AF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36AF5A-9201-426E-9BF0-79186A42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E6281-6FA4-4306-A0A8-413E6640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ACC672-18C1-4BE1-9EFB-A89EC1985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C35B0-6EFC-484F-BB4F-00C2058E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A1EC09-F0D4-4431-8CA7-A7CF7A0CB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3271-D1E4-406B-AF9A-EBF2D92FF83F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E7543F-87EF-48EF-BD51-D30F01AFF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710B88-4CE7-49F2-8A2B-A6DC6A1C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26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0EE08-07DA-47CB-ADC4-4F2498F4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E6A62F-BF43-4EA9-8831-809FDF199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9274F9-A032-4EEA-9411-665D952FC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ADB574-5AA6-4071-816A-7A360129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206F9-622C-4EA9-B9EA-9A4515141595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91FC71-D119-4F35-9F40-B54E40E7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EDEC60-AB83-480F-A5AA-65079682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6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D72894-8B9C-499A-A7E8-0DA6EA3B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7D6D83-6F88-4244-8B0B-F2F1CEC55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F78A9-28EA-4CF4-AD77-82427BC52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2171D-0907-4B22-BFAD-A68E05E2AB65}" type="datetime1">
              <a:rPr lang="zh-TW" altLang="en-US" smtClean="0"/>
              <a:t>2021/1/14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809C66-4F8C-4A1D-AC28-F22CE382F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7BF13D-C7D4-4CB1-B1E5-EA89D41E1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23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mage-net.org/challenges/LSVRC/" TargetMode="Externa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440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cs231n.stanford.edu/slides/2018/cs231n_2018_lecture0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2E8D2-9EB1-4C5D-99BF-DD418B57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/>
          <a:p>
            <a:r>
              <a:rPr lang="en-US" altLang="zh-TW" dirty="0">
                <a:latin typeface="Times New Roman" panose="02020603050405020304" pitchFamily="18" charset="0"/>
              </a:rPr>
              <a:t>Convolutional Neural Networks</a:t>
            </a:r>
            <a:r>
              <a:rPr lang="zh-TW" altLang="en-US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II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476C87-F01B-4BA6-A690-F813EB16F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6600" y="5562600"/>
            <a:ext cx="5943600" cy="630237"/>
          </a:xfrm>
        </p:spPr>
        <p:txBody>
          <a:bodyPr>
            <a:noAutofit/>
          </a:bodyPr>
          <a:lstStyle/>
          <a:p>
            <a:pPr algn="l"/>
            <a:r>
              <a:rPr lang="en-US" altLang="zh-TW" sz="1800" dirty="0"/>
              <a:t>(Many figures adapted from</a:t>
            </a:r>
            <a:r>
              <a:rPr lang="zh-TW" altLang="en-US" sz="1800" dirty="0"/>
              <a:t> </a:t>
            </a:r>
            <a:r>
              <a:rPr lang="en-US" altLang="zh-TW" sz="1800" dirty="0"/>
              <a:t>Stanford CS230, Stanford CS231n, Illinois CS 498 and Berkeley Stat 157)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1383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F4A3C1-6F94-4E08-AD26-F1FBB611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27150C5-1A94-4747-B824-1FEAABF2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LeNet-5 (4/4)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013 A CNN LeNet-5 | Master Data Science">
            <a:extLst>
              <a:ext uri="{FF2B5EF4-FFF2-40B4-BE49-F238E27FC236}">
                <a16:creationId xmlns:a16="http://schemas.microsoft.com/office/drawing/2014/main" id="{337D2AC8-DCAC-460C-AFD3-1F5DC5AC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5229"/>
            <a:ext cx="12192000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939DC3-DA9B-4AAC-B209-E6EF02B641FE}"/>
              </a:ext>
            </a:extLst>
          </p:cNvPr>
          <p:cNvSpPr txBox="1"/>
          <p:nvPr/>
        </p:nvSpPr>
        <p:spPr>
          <a:xfrm>
            <a:off x="533400" y="5715000"/>
            <a:ext cx="1104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architecture of the LeNet−5 neural network leads to a decrease of height and width of volume and to increase the number of channels 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68656B-21A3-4BA3-BA22-6921CB096EA7}"/>
              </a:ext>
            </a:extLst>
          </p:cNvPr>
          <p:cNvSpPr/>
          <p:nvPr/>
        </p:nvSpPr>
        <p:spPr>
          <a:xfrm>
            <a:off x="838200" y="3962400"/>
            <a:ext cx="4724400" cy="14474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23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360C2-8C52-40A8-9CC0-A97C64C1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Summary: LeNet-5 (1/2)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1583F5-3F2C-4B98-B8C1-C9588130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sz="3500" dirty="0">
                <a:cs typeface="Times New Roman" panose="02020603050405020304" pitchFamily="18" charset="0"/>
              </a:rPr>
              <a:t>LeNet-5 is the </a:t>
            </a:r>
            <a:r>
              <a:rPr lang="en-US" altLang="zh-TW" sz="3500" dirty="0">
                <a:solidFill>
                  <a:srgbClr val="FF0000"/>
                </a:solidFill>
                <a:cs typeface="Times New Roman" panose="02020603050405020304" pitchFamily="18" charset="0"/>
              </a:rPr>
              <a:t>first</a:t>
            </a:r>
            <a:r>
              <a:rPr lang="zh-TW" altLang="en-US" sz="35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3500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TW" altLang="en-US" sz="35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第一個</a:t>
            </a:r>
            <a:r>
              <a:rPr lang="en-US" altLang="zh-TW" sz="3500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lang="en-US" altLang="zh-TW" sz="3500" dirty="0">
                <a:cs typeface="Times New Roman" panose="02020603050405020304" pitchFamily="18" charset="0"/>
              </a:rPr>
              <a:t> convolutional neural network.</a:t>
            </a:r>
          </a:p>
          <a:p>
            <a:pPr>
              <a:lnSpc>
                <a:spcPct val="120000"/>
              </a:lnSpc>
            </a:pPr>
            <a:r>
              <a:rPr lang="en-US" altLang="zh-TW" sz="3500" dirty="0">
                <a:cs typeface="Times New Roman" panose="02020603050405020304" pitchFamily="18" charset="0"/>
              </a:rPr>
              <a:t>LeNet-5</a:t>
            </a:r>
            <a:r>
              <a:rPr lang="en-US" altLang="zh-TW" sz="3500" dirty="0"/>
              <a:t> consists of one or more </a:t>
            </a:r>
            <a:r>
              <a:rPr lang="en-US" altLang="zh-TW" sz="3500" dirty="0">
                <a:solidFill>
                  <a:srgbClr val="FF0000"/>
                </a:solidFill>
              </a:rPr>
              <a:t>convolutional layers</a:t>
            </a:r>
            <a:r>
              <a:rPr lang="en-US" altLang="zh-TW" sz="3500" dirty="0"/>
              <a:t> followed by a </a:t>
            </a:r>
            <a:r>
              <a:rPr lang="en-US" altLang="zh-TW" sz="3500" dirty="0">
                <a:solidFill>
                  <a:srgbClr val="FF0000"/>
                </a:solidFill>
              </a:rPr>
              <a:t>pooling layer </a:t>
            </a:r>
            <a:r>
              <a:rPr lang="en-US" altLang="zh-TW" sz="3500" dirty="0"/>
              <a:t>and then some </a:t>
            </a:r>
            <a:r>
              <a:rPr lang="en-US" altLang="zh-TW" sz="3500" dirty="0">
                <a:solidFill>
                  <a:srgbClr val="FF0000"/>
                </a:solidFill>
              </a:rPr>
              <a:t>fully-connected layers </a:t>
            </a:r>
            <a:r>
              <a:rPr lang="en-US" altLang="zh-TW" sz="3500" dirty="0"/>
              <a:t>and ends up with an output layer, which is a </a:t>
            </a:r>
            <a:r>
              <a:rPr lang="en-US" altLang="zh-TW" sz="3500" dirty="0" err="1">
                <a:solidFill>
                  <a:srgbClr val="FF0000"/>
                </a:solidFill>
              </a:rPr>
              <a:t>softmax</a:t>
            </a:r>
            <a:r>
              <a:rPr lang="en-US" altLang="zh-TW" sz="3500" dirty="0">
                <a:solidFill>
                  <a:srgbClr val="FF0000"/>
                </a:solidFill>
              </a:rPr>
              <a:t> layer</a:t>
            </a:r>
            <a:r>
              <a:rPr lang="en-US" altLang="zh-TW" sz="35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3500" dirty="0">
                <a:sym typeface="Symbol" panose="05050102010706020507" pitchFamily="18" charset="2"/>
              </a:rPr>
              <a:t> This may be the key feature of deep learning for images since this paper.</a:t>
            </a:r>
            <a:endParaRPr lang="en-US" altLang="zh-TW" sz="3500" dirty="0"/>
          </a:p>
          <a:p>
            <a:pPr>
              <a:lnSpc>
                <a:spcPct val="120000"/>
              </a:lnSpc>
            </a:pPr>
            <a:r>
              <a:rPr lang="en-US" altLang="zh-TW" sz="3500" dirty="0"/>
              <a:t>The </a:t>
            </a:r>
            <a:r>
              <a:rPr lang="en-US" altLang="zh-TW" sz="3500" dirty="0">
                <a:solidFill>
                  <a:srgbClr val="FF0000"/>
                </a:solidFill>
              </a:rPr>
              <a:t>number of channels </a:t>
            </a:r>
            <a:r>
              <a:rPr lang="en-US" altLang="zh-TW" sz="3500" dirty="0"/>
              <a:t>of LeNet-5 </a:t>
            </a:r>
            <a:r>
              <a:rPr lang="en-US" altLang="zh-TW" sz="3500" dirty="0">
                <a:solidFill>
                  <a:srgbClr val="FF0000"/>
                </a:solidFill>
              </a:rPr>
              <a:t>increases</a:t>
            </a:r>
            <a:r>
              <a:rPr lang="en-US" altLang="zh-TW" sz="3500" dirty="0"/>
              <a:t>.  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It goes from 1 to 6 to 16. </a:t>
            </a:r>
          </a:p>
          <a:p>
            <a:pPr>
              <a:lnSpc>
                <a:spcPct val="120000"/>
              </a:lnSpc>
            </a:pPr>
            <a:r>
              <a:rPr lang="en-US" altLang="zh-TW" sz="3500" dirty="0"/>
              <a:t>It has a </a:t>
            </a:r>
            <a:r>
              <a:rPr lang="en-US" altLang="zh-TW" sz="3500" dirty="0">
                <a:solidFill>
                  <a:srgbClr val="FF0000"/>
                </a:solidFill>
              </a:rPr>
              <a:t>small number of parameters </a:t>
            </a:r>
            <a:r>
              <a:rPr lang="en-US" altLang="zh-TW" sz="3500" dirty="0"/>
              <a:t>– 60,000.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 Today we use neural networks that have from 10 million to 100 million parameters.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65E12-1376-494F-9A46-9E69F8256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687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645FA-8EF6-44EB-8D67-39465758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Summary: LeNet-5 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B2DC79-2D0E-454B-9950-1828D4E27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Some other notes on LeNet-5:</a:t>
            </a:r>
          </a:p>
          <a:p>
            <a:r>
              <a:rPr lang="en-US" altLang="zh-TW" dirty="0"/>
              <a:t>At the time, there was </a:t>
            </a:r>
            <a:r>
              <a:rPr lang="en-US" altLang="zh-TW" dirty="0">
                <a:solidFill>
                  <a:srgbClr val="FF0000"/>
                </a:solidFill>
              </a:rPr>
              <a:t>no GPU </a:t>
            </a:r>
            <a:r>
              <a:rPr lang="en-US" altLang="zh-TW" dirty="0"/>
              <a:t>to help with training, and even CPUs were slow. </a:t>
            </a:r>
          </a:p>
          <a:p>
            <a:r>
              <a:rPr lang="en-US" altLang="zh-TW" dirty="0"/>
              <a:t>Back then, people used </a:t>
            </a:r>
            <a:r>
              <a:rPr lang="en-US" altLang="zh-TW" dirty="0">
                <a:solidFill>
                  <a:srgbClr val="FF0000"/>
                </a:solidFill>
              </a:rPr>
              <a:t>sigmoid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tanh</a:t>
            </a:r>
            <a:r>
              <a:rPr lang="en-US" altLang="zh-TW" dirty="0"/>
              <a:t> nonlinearities.</a:t>
            </a:r>
          </a:p>
          <a:p>
            <a:r>
              <a:rPr lang="en-US" altLang="zh-TW" dirty="0"/>
              <a:t>The authors used </a:t>
            </a:r>
            <a:r>
              <a:rPr lang="en-US" altLang="zh-TW" dirty="0">
                <a:solidFill>
                  <a:srgbClr val="FF0000"/>
                </a:solidFill>
              </a:rPr>
              <a:t>average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pooling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rather than max pooling.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2090B-2E89-4824-9194-6E7453C0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92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BE374-F789-4977-8626-9BB2625C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AlexNet</a:t>
            </a:r>
            <a:r>
              <a:rPr lang="en-US" altLang="zh-TW" dirty="0"/>
              <a:t> (1/4)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A036CE-D476-440B-B2BF-0ECB58B6D278}"/>
              </a:ext>
            </a:extLst>
          </p:cNvPr>
          <p:cNvSpPr txBox="1"/>
          <p:nvPr/>
        </p:nvSpPr>
        <p:spPr>
          <a:xfrm>
            <a:off x="685800" y="621859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Krizhevsky</a:t>
            </a:r>
            <a:r>
              <a:rPr lang="en-US" altLang="zh-TW" dirty="0"/>
              <a:t> et al., 2012. ImageNet classification with deep convolutional neural networks</a:t>
            </a:r>
            <a:endParaRPr lang="zh-TW" altLang="en-US" dirty="0"/>
          </a:p>
        </p:txBody>
      </p:sp>
      <p:pic>
        <p:nvPicPr>
          <p:cNvPr id="7170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AB795C08-570F-4502-B53A-3756D1AB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9144000" cy="46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3E2720-14BB-4E56-9B62-E18094BB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4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4587BC-7D32-4A3A-9960-EA9C4BD9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AlexNet</a:t>
            </a:r>
            <a:r>
              <a:rPr lang="en-US" altLang="zh-TW" dirty="0"/>
              <a:t> (2/4)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5AA9A-E617-45B8-8A18-9560DF88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4953000" cy="435133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AlexNet</a:t>
            </a:r>
            <a:r>
              <a:rPr lang="en-US" altLang="zh-TW" dirty="0"/>
              <a:t> achieved </a:t>
            </a:r>
            <a:r>
              <a:rPr lang="en-US" altLang="zh-TW" dirty="0">
                <a:solidFill>
                  <a:srgbClr val="FF0000"/>
                </a:solidFill>
              </a:rPr>
              <a:t>a top-5 error </a:t>
            </a:r>
            <a:r>
              <a:rPr lang="en-US" altLang="zh-TW" dirty="0"/>
              <a:t>of </a:t>
            </a:r>
            <a:r>
              <a:rPr lang="en-US" altLang="zh-TW" dirty="0">
                <a:solidFill>
                  <a:srgbClr val="FF0000"/>
                </a:solidFill>
              </a:rPr>
              <a:t>15.3%</a:t>
            </a:r>
            <a:r>
              <a:rPr lang="en-US" altLang="zh-TW" dirty="0"/>
              <a:t> in the ImageNet 2012 Challenge.</a:t>
            </a:r>
          </a:p>
          <a:p>
            <a:pPr lvl="1"/>
            <a:r>
              <a:rPr lang="en-US" altLang="zh-TW" dirty="0"/>
              <a:t>It was </a:t>
            </a:r>
            <a:r>
              <a:rPr lang="en-US" altLang="zh-TW" dirty="0">
                <a:solidFill>
                  <a:srgbClr val="FF0000"/>
                </a:solidFill>
              </a:rPr>
              <a:t>10.8% lower </a:t>
            </a:r>
            <a:r>
              <a:rPr lang="en-US" altLang="zh-TW" dirty="0"/>
              <a:t>than the </a:t>
            </a:r>
            <a:r>
              <a:rPr lang="en-US" altLang="zh-TW" dirty="0">
                <a:solidFill>
                  <a:srgbClr val="FF0000"/>
                </a:solidFill>
              </a:rPr>
              <a:t>second place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pic>
        <p:nvPicPr>
          <p:cNvPr id="12290" name="Picture 2" descr="https://miro.medium.com/max/1316/1*BASjitcB1kbfc0LH-Jtwjw.png">
            <a:extLst>
              <a:ext uri="{FF2B5EF4-FFF2-40B4-BE49-F238E27FC236}">
                <a16:creationId xmlns:a16="http://schemas.microsoft.com/office/drawing/2014/main" id="{1B003E47-3F85-40CC-9DE8-8FA00A68B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4"/>
            <a:ext cx="5552167" cy="404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473446-E128-4517-85FF-543BFF02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475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the ImageNet Challenge?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C162075-42E6-41CE-A3AA-8ACE8E7387F6}"/>
              </a:ext>
            </a:extLst>
          </p:cNvPr>
          <p:cNvGrpSpPr/>
          <p:nvPr/>
        </p:nvGrpSpPr>
        <p:grpSpPr>
          <a:xfrm>
            <a:off x="1413387" y="2133600"/>
            <a:ext cx="3505626" cy="3068241"/>
            <a:chOff x="1752174" y="1581103"/>
            <a:chExt cx="3505626" cy="306824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174" y="1581103"/>
              <a:ext cx="3493272" cy="48129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374" y="3028902"/>
              <a:ext cx="3429426" cy="825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374" y="2190703"/>
              <a:ext cx="3429000" cy="82807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374" y="3867103"/>
              <a:ext cx="3429000" cy="782241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5444614" y="2150243"/>
            <a:ext cx="5333999" cy="304697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~14 million labeled images, 20k classes</a:t>
            </a:r>
          </a:p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gathered from Internet</a:t>
            </a:r>
          </a:p>
          <a:p>
            <a:pPr marL="342865" indent="-342865">
              <a:buFont typeface="Arial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labels via Amazon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MTurk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65" indent="-342865">
              <a:buFont typeface="Arial"/>
              <a:buChar char="•"/>
            </a:pPr>
            <a:r>
              <a:rPr lang="en-US" sz="2400" b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sz="24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Large-Scale Visual Recognition Challenge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ILSVRC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million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images, </a:t>
            </a:r>
            <a:r>
              <a:rPr lang="en-US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 classes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57400" y="601890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hlinkClick r:id="rId6"/>
              </a:rPr>
              <a:t>www.image-net.org/challenges/LSVRC/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27522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FC6E12-8EFF-4C79-A15A-1F7724D9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AlexNet</a:t>
            </a:r>
            <a:r>
              <a:rPr lang="en-US" altLang="zh-TW" dirty="0"/>
              <a:t> (3/4)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AC16E-7246-4955-AD8A-1ED94031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An input to this neural network is 227×227×3. </a:t>
            </a:r>
          </a:p>
          <a:p>
            <a:pPr lvl="1"/>
            <a:r>
              <a:rPr lang="en-US" altLang="zh-TW" dirty="0"/>
              <a:t>A color image </a:t>
            </a:r>
          </a:p>
          <a:p>
            <a:pPr lvl="2"/>
            <a:r>
              <a:rPr lang="en-US" altLang="zh-TW" dirty="0"/>
              <a:t>3 channels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1000 classes</a:t>
            </a:r>
            <a:endParaRPr lang="en-US" altLang="zh-TW" dirty="0"/>
          </a:p>
          <a:p>
            <a:r>
              <a:rPr lang="en-US" altLang="zh-TW" dirty="0" err="1"/>
              <a:t>AlexNet</a:t>
            </a:r>
            <a:r>
              <a:rPr lang="en-US" altLang="zh-TW" dirty="0"/>
              <a:t> has 8 layers — 5 convolutional and 3 fully-connected.</a:t>
            </a:r>
          </a:p>
          <a:p>
            <a:pPr lvl="1"/>
            <a:r>
              <a:rPr lang="en-US" altLang="zh-TW" dirty="0"/>
              <a:t>Three max-pooling layers.</a:t>
            </a:r>
          </a:p>
          <a:p>
            <a:r>
              <a:rPr lang="en-US" altLang="zh-TW" dirty="0" err="1"/>
              <a:t>AlexNet</a:t>
            </a:r>
            <a:r>
              <a:rPr lang="en-US" altLang="zh-TW" dirty="0"/>
              <a:t> was the </a:t>
            </a:r>
            <a:r>
              <a:rPr lang="en-US" altLang="zh-TW" dirty="0">
                <a:solidFill>
                  <a:srgbClr val="FF0000"/>
                </a:solidFill>
              </a:rPr>
              <a:t>first</a:t>
            </a:r>
            <a:r>
              <a:rPr lang="en-US" altLang="zh-TW" dirty="0"/>
              <a:t> to use Rectified Linear Units (</a:t>
            </a:r>
            <a:r>
              <a:rPr lang="en-US" altLang="zh-TW" dirty="0" err="1">
                <a:solidFill>
                  <a:srgbClr val="FF0000"/>
                </a:solidFill>
              </a:rPr>
              <a:t>ReLUs</a:t>
            </a:r>
            <a:r>
              <a:rPr lang="en-US" altLang="zh-TW" dirty="0"/>
              <a:t>) as activation functions</a:t>
            </a:r>
            <a:r>
              <a:rPr lang="en-US" altLang="zh-TW" dirty="0">
                <a:latin typeface="+mn-ea"/>
                <a:ea typeface="+mn-ea"/>
              </a:rPr>
              <a:t>.(</a:t>
            </a:r>
            <a:r>
              <a:rPr lang="zh-TW" altLang="en-US" dirty="0">
                <a:latin typeface="+mn-ea"/>
                <a:ea typeface="+mn-ea"/>
              </a:rPr>
              <a:t>是第一個使用</a:t>
            </a:r>
            <a:r>
              <a:rPr lang="en-US" altLang="zh-TW" dirty="0" err="1">
                <a:latin typeface="+mn-ea"/>
                <a:ea typeface="+mn-ea"/>
              </a:rPr>
              <a:t>ReLUs</a:t>
            </a:r>
            <a:r>
              <a:rPr lang="zh-TW" altLang="en-US" dirty="0">
                <a:latin typeface="+mn-ea"/>
                <a:ea typeface="+mn-ea"/>
              </a:rPr>
              <a:t>的</a:t>
            </a:r>
            <a:r>
              <a:rPr lang="en-US" altLang="zh-TW" dirty="0">
                <a:latin typeface="+mn-ea"/>
                <a:ea typeface="+mn-ea"/>
              </a:rPr>
              <a:t>)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045D05-104A-45A6-9D2B-EFC43E6C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44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3B9A9-342D-42B5-AAEC-E5ECB284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AlexNet</a:t>
            </a:r>
            <a:r>
              <a:rPr lang="en-US" altLang="zh-TW" dirty="0"/>
              <a:t> (4/4)</a:t>
            </a:r>
            <a:endParaRPr lang="zh-TW" altLang="en-US" dirty="0"/>
          </a:p>
        </p:txBody>
      </p:sp>
      <p:pic>
        <p:nvPicPr>
          <p:cNvPr id="8194" name="Picture 2" descr="013 B CNN AlexNet | Master Data Science">
            <a:extLst>
              <a:ext uri="{FF2B5EF4-FFF2-40B4-BE49-F238E27FC236}">
                <a16:creationId xmlns:a16="http://schemas.microsoft.com/office/drawing/2014/main" id="{FF0EE592-3343-4809-BE25-A7818848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9753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3D73C5-FA9D-439C-BED3-E9CE7263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546519-C0DB-4C7B-B480-AE71D4C8E799}"/>
              </a:ext>
            </a:extLst>
          </p:cNvPr>
          <p:cNvSpPr/>
          <p:nvPr/>
        </p:nvSpPr>
        <p:spPr>
          <a:xfrm>
            <a:off x="8001000" y="5638800"/>
            <a:ext cx="121920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289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D161E-5242-4244-A5E9-CA8A871A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altLang="zh-TW" dirty="0">
                <a:latin typeface="Times New Roman" panose="02020603050405020304" pitchFamily="18" charset="0"/>
              </a:rPr>
              <a:t>LeNet-5 (1/2)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AlexNet layers">
            <a:extLst>
              <a:ext uri="{FF2B5EF4-FFF2-40B4-BE49-F238E27FC236}">
                <a16:creationId xmlns:a16="http://schemas.microsoft.com/office/drawing/2014/main" id="{704A116D-792D-45AE-97B1-4B0331E7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05000"/>
            <a:ext cx="3121377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781288-7A97-42B5-8D4B-7F0208652760}"/>
              </a:ext>
            </a:extLst>
          </p:cNvPr>
          <p:cNvSpPr txBox="1">
            <a:spLocks/>
          </p:cNvSpPr>
          <p:nvPr/>
        </p:nvSpPr>
        <p:spPr>
          <a:xfrm>
            <a:off x="5791200" y="1825625"/>
            <a:ext cx="5562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>
                <a:latin typeface="Times New Roman" panose="02020603050405020304" pitchFamily="18" charset="0"/>
              </a:rPr>
              <a:t>AlexNet</a:t>
            </a:r>
            <a:r>
              <a:rPr lang="en-US" altLang="zh-TW" dirty="0">
                <a:latin typeface="Times New Roman" panose="02020603050405020304" pitchFamily="18" charset="0"/>
              </a:rPr>
              <a:t> is similar to LeNet-5 but much larger.</a:t>
            </a:r>
          </a:p>
          <a:p>
            <a:r>
              <a:rPr lang="en-US" altLang="zh-TW" dirty="0">
                <a:latin typeface="Times New Roman" panose="02020603050405020304" pitchFamily="18" charset="0"/>
              </a:rPr>
              <a:t>LeNet-5 has about 60,000 parameters.</a:t>
            </a:r>
          </a:p>
          <a:p>
            <a:r>
              <a:rPr lang="en-US" altLang="zh-TW" dirty="0">
                <a:latin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</a:rPr>
              <a:t>AlexNet</a:t>
            </a:r>
            <a:r>
              <a:rPr lang="en-US" altLang="zh-TW" dirty="0">
                <a:latin typeface="Times New Roman" panose="02020603050405020304" pitchFamily="18" charset="0"/>
              </a:rPr>
              <a:t> has about 60 million parameters.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dirty="0">
                <a:latin typeface="Times New Roman" panose="02020603050405020304" pitchFamily="18" charset="0"/>
              </a:rPr>
              <a:t>Computationally expensive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TW" dirty="0">
                <a:latin typeface="Times New Roman" panose="02020603050405020304" pitchFamily="18" charset="0"/>
              </a:rPr>
              <a:t>Use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</a:rPr>
              <a:t>GPUs</a:t>
            </a:r>
            <a:r>
              <a:rPr lang="en-US" altLang="zh-TW" dirty="0">
                <a:latin typeface="Times New Roman" panose="02020603050405020304" pitchFamily="18" charset="0"/>
              </a:rPr>
              <a:t> during training</a:t>
            </a:r>
          </a:p>
          <a:p>
            <a:pPr marL="0" indent="0">
              <a:buNone/>
            </a:pPr>
            <a:endParaRPr lang="zh-TW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71B17F-68E9-4BBB-B96C-08B27E6C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12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2D390-8D4D-4676-95AA-453BA489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LeNet-5 VS. </a:t>
            </a:r>
            <a:r>
              <a:rPr lang="en-US" altLang="zh-TW" dirty="0" err="1"/>
              <a:t>AlexNet</a:t>
            </a:r>
            <a:r>
              <a:rPr lang="en-US" altLang="zh-TW" dirty="0"/>
              <a:t> 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930DE6-ED32-43A3-8AE6-AC8C6BB8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Some other tricks in </a:t>
            </a:r>
            <a:r>
              <a:rPr lang="en-US" altLang="zh-TW" dirty="0" err="1"/>
              <a:t>AlexNet</a:t>
            </a:r>
            <a:endParaRPr lang="en-US" altLang="zh-TW" dirty="0"/>
          </a:p>
          <a:p>
            <a:pPr lvl="1"/>
            <a:r>
              <a:rPr lang="en-US" altLang="zh-TW" dirty="0"/>
              <a:t>Change activation function from sigmoid to </a:t>
            </a:r>
            <a:r>
              <a:rPr lang="en-US" altLang="zh-TW" dirty="0" err="1">
                <a:solidFill>
                  <a:srgbClr val="FF0000"/>
                </a:solidFill>
              </a:rPr>
              <a:t>ReLu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>
                <a:solidFill>
                  <a:srgbClr val="C00000"/>
                </a:solidFill>
              </a:rPr>
              <a:t>Avoid vanishing gradient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避免梯度消失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/>
              <a:t>Add a </a:t>
            </a:r>
            <a:r>
              <a:rPr lang="en-US" altLang="zh-TW" dirty="0">
                <a:solidFill>
                  <a:srgbClr val="FF0000"/>
                </a:solidFill>
              </a:rPr>
              <a:t>dropout</a:t>
            </a:r>
            <a:r>
              <a:rPr lang="en-US" altLang="zh-TW" dirty="0"/>
              <a:t> layer after two hidden dense layers </a:t>
            </a:r>
          </a:p>
          <a:p>
            <a:pPr lvl="2"/>
            <a:r>
              <a:rPr lang="en-US" altLang="zh-TW" dirty="0">
                <a:solidFill>
                  <a:srgbClr val="C00000"/>
                </a:solidFill>
              </a:rPr>
              <a:t>Better robustness/regularization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Data augmentation</a:t>
            </a:r>
          </a:p>
          <a:p>
            <a:pPr lvl="2"/>
            <a:r>
              <a:rPr lang="en-US" altLang="zh-TW" dirty="0">
                <a:solidFill>
                  <a:srgbClr val="C00000"/>
                </a:solidFill>
              </a:rPr>
              <a:t>Better robustness/regularization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5C7C98-CD38-42A4-BEE1-2E7CBABA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48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484CC-A0E1-4BCB-B6B7-A5163995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2087"/>
            <a:ext cx="10515600" cy="1500188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BE3283-2A8B-41B5-8609-18FF0350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613" y="2057400"/>
            <a:ext cx="10515600" cy="429895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Pipeline </a:t>
            </a:r>
          </a:p>
          <a:p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LeNet-5			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 Net			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in Network and 1×1 Convolutions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Inception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B97856-E627-4BCC-9E9E-E27F8BD5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05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277800-E93D-4731-996E-DB492128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VGG 16 (1/4)</a:t>
            </a:r>
            <a:endParaRPr lang="zh-TW" altLang="en-US" dirty="0"/>
          </a:p>
        </p:txBody>
      </p:sp>
      <p:pic>
        <p:nvPicPr>
          <p:cNvPr id="13314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C8EE44AC-A0EB-4957-A074-E6C4F2EE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1"/>
            <a:ext cx="8001000" cy="450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FCBD29F-E1F8-4462-BBA9-AA566D154A56}"/>
              </a:ext>
            </a:extLst>
          </p:cNvPr>
          <p:cNvSpPr txBox="1"/>
          <p:nvPr/>
        </p:nvSpPr>
        <p:spPr>
          <a:xfrm>
            <a:off x="685800" y="6218597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Simonyan</a:t>
            </a:r>
            <a:r>
              <a:rPr lang="en-US" altLang="zh-TW" dirty="0"/>
              <a:t> &amp; Zisserman 2015. Very deep convolutional networks for large-scale image recognition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B047EE-C008-4073-8841-C76A32CBC5FA}"/>
              </a:ext>
            </a:extLst>
          </p:cNvPr>
          <p:cNvSpPr txBox="1"/>
          <p:nvPr/>
        </p:nvSpPr>
        <p:spPr>
          <a:xfrm>
            <a:off x="7010400" y="1690688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VGG16 Architecture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3125AD3-74F3-47AC-9449-1C6C113D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798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775B3-A6CA-4F0A-903F-5969610F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VGG 16 (2/4)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6C341A-911E-4A4C-BF5D-13971C36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VGG Net is invented by VGG (Visual Geometry Group) from the University of Oxford. </a:t>
            </a:r>
          </a:p>
          <a:p>
            <a:r>
              <a:rPr lang="en-US" altLang="zh-TW" dirty="0"/>
              <a:t>VGG Net is the first one to achieve </a:t>
            </a:r>
            <a:r>
              <a:rPr lang="en-US" altLang="zh-TW" dirty="0">
                <a:solidFill>
                  <a:srgbClr val="FF0000"/>
                </a:solidFill>
              </a:rPr>
              <a:t>less than 10% error rate </a:t>
            </a:r>
            <a:r>
              <a:rPr lang="en-US" altLang="zh-TW" dirty="0"/>
              <a:t>for </a:t>
            </a:r>
            <a:r>
              <a:rPr lang="en-US" altLang="zh-TW" dirty="0">
                <a:solidFill>
                  <a:srgbClr val="C00000"/>
                </a:solidFill>
              </a:rPr>
              <a:t>ImageNet competition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A5559-464E-4C2E-BB48-E140205E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77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00C43-1152-44D3-89D2-13C2634D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/>
          <a:lstStyle/>
          <a:p>
            <a:r>
              <a:rPr lang="en-US" altLang="zh-TW" dirty="0"/>
              <a:t>VGG 16 (3/4)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D0A72-E9F9-4050-8397-3D839493C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 input to this neural network is 224×224×3. </a:t>
            </a:r>
          </a:p>
          <a:p>
            <a:pPr lvl="1"/>
            <a:r>
              <a:rPr lang="en-US" altLang="zh-TW" dirty="0"/>
              <a:t>A color image </a:t>
            </a:r>
          </a:p>
          <a:p>
            <a:pPr lvl="2"/>
            <a:r>
              <a:rPr lang="en-US" altLang="zh-TW" dirty="0"/>
              <a:t>3 channels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1000 classes</a:t>
            </a:r>
            <a:endParaRPr lang="en-US" altLang="zh-TW" dirty="0"/>
          </a:p>
          <a:p>
            <a:r>
              <a:rPr lang="en-US" altLang="zh-TW" dirty="0"/>
              <a:t>The VGG 16 network has 16 layers — 13 convolutional and 3 fully-connected.</a:t>
            </a:r>
          </a:p>
          <a:p>
            <a:pPr lvl="1"/>
            <a:r>
              <a:rPr lang="en-US" altLang="zh-TW" dirty="0"/>
              <a:t>The 16 in VGG16 refers to it has 16 layers that have weights.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5E623C-2F0D-4C09-A450-714AA06A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683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089C4-5597-4D43-AC29-848B2321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VGG 16 (4/4)</a:t>
            </a:r>
            <a:endParaRPr lang="zh-TW" altLang="en-US" dirty="0"/>
          </a:p>
        </p:txBody>
      </p:sp>
      <p:pic>
        <p:nvPicPr>
          <p:cNvPr id="15362" name="Picture 2" descr="013 CNN VGG 16 and VGG 19 | Master Data Science">
            <a:extLst>
              <a:ext uri="{FF2B5EF4-FFF2-40B4-BE49-F238E27FC236}">
                <a16:creationId xmlns:a16="http://schemas.microsoft.com/office/drawing/2014/main" id="{C4665E69-6DA8-4D85-A6EB-FCA0258D8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8780568" cy="519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00EF54-3F49-4AD5-9AA1-10DAE7F4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AEFFBE-1691-4E94-A980-5C0936EBC7A9}"/>
              </a:ext>
            </a:extLst>
          </p:cNvPr>
          <p:cNvSpPr/>
          <p:nvPr/>
        </p:nvSpPr>
        <p:spPr>
          <a:xfrm>
            <a:off x="4419600" y="6096000"/>
            <a:ext cx="5105400" cy="6254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944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F2E16-E36B-499E-93D6-F96FC7AF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Summary: VGG 16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072D07-B1CB-4506-88C0-B05763977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674" y="1916730"/>
            <a:ext cx="10058400" cy="1820862"/>
          </a:xfrm>
        </p:spPr>
        <p:txBody>
          <a:bodyPr>
            <a:normAutofit lnSpcReduction="10000"/>
          </a:bodyPr>
          <a:lstStyle/>
          <a:p>
            <a:r>
              <a:rPr lang="en-US" altLang="zh-TW" sz="3000" dirty="0"/>
              <a:t>Compared to the </a:t>
            </a:r>
            <a:r>
              <a:rPr lang="en-US" altLang="zh-TW" sz="3000" dirty="0" err="1"/>
              <a:t>AlexNet</a:t>
            </a:r>
            <a:r>
              <a:rPr lang="en-US" altLang="zh-TW" sz="3000" dirty="0"/>
              <a:t> network, VGG 16 network has </a:t>
            </a:r>
            <a:r>
              <a:rPr lang="en-US" altLang="zh-TW" sz="3000" dirty="0">
                <a:solidFill>
                  <a:srgbClr val="FF0000"/>
                </a:solidFill>
              </a:rPr>
              <a:t>smaller filters </a:t>
            </a:r>
            <a:r>
              <a:rPr lang="en-US" altLang="zh-TW" sz="3000" dirty="0"/>
              <a:t>but </a:t>
            </a:r>
            <a:r>
              <a:rPr lang="en-US" altLang="zh-TW" sz="3000" dirty="0">
                <a:solidFill>
                  <a:srgbClr val="FF0000"/>
                </a:solidFill>
              </a:rPr>
              <a:t>deeper layers</a:t>
            </a:r>
            <a:r>
              <a:rPr lang="en-US" altLang="zh-TW" sz="3000" dirty="0"/>
              <a:t>.</a:t>
            </a:r>
          </a:p>
          <a:p>
            <a:r>
              <a:rPr lang="en-US" altLang="zh-TW" sz="3000" dirty="0"/>
              <a:t>All convolutional layers are divided into 5 groups and each group is followed by a max-pooling layer.</a:t>
            </a:r>
          </a:p>
          <a:p>
            <a:endParaRPr lang="zh-TW" altLang="en-US" dirty="0"/>
          </a:p>
        </p:txBody>
      </p:sp>
      <p:pic>
        <p:nvPicPr>
          <p:cNvPr id="17410" name="Picture 2" descr="vgg16 architecture ">
            <a:extLst>
              <a:ext uri="{FF2B5EF4-FFF2-40B4-BE49-F238E27FC236}">
                <a16:creationId xmlns:a16="http://schemas.microsoft.com/office/drawing/2014/main" id="{5AEE82A1-06DA-4935-AEB7-0E2B4CCFE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3" y="3885897"/>
            <a:ext cx="10208342" cy="25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6AFDA3-2E9C-43BE-801D-8F38C0AA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1803DA-BB25-4827-98AD-05DD070B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VGG 16 and VGG 19</a:t>
            </a:r>
            <a:endParaRPr lang="zh-TW" altLang="en-US" dirty="0"/>
          </a:p>
        </p:txBody>
      </p:sp>
      <p:pic>
        <p:nvPicPr>
          <p:cNvPr id="16386" name="Picture 2" descr="013 CNN VGG 16 and VGG 19 | Master Data Science">
            <a:extLst>
              <a:ext uri="{FF2B5EF4-FFF2-40B4-BE49-F238E27FC236}">
                <a16:creationId xmlns:a16="http://schemas.microsoft.com/office/drawing/2014/main" id="{CC5E6679-64FE-4E7C-9579-FD0CB141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49707"/>
            <a:ext cx="3475126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1BA5491-471D-486A-9046-74994561217F}"/>
              </a:ext>
            </a:extLst>
          </p:cNvPr>
          <p:cNvSpPr txBox="1"/>
          <p:nvPr/>
        </p:nvSpPr>
        <p:spPr>
          <a:xfrm>
            <a:off x="838200" y="2971800"/>
            <a:ext cx="556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VGG Net has two versions, VGG16 and VGG19, corresponding to the number of layers in the network.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33EE3A-0D92-44EA-96DC-8CCCC085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983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EB1CC-314D-4A8C-9A3B-6373268E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Network in Network and 1×1 Convolutions (1/5)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C2FBC-8A86-4787-81AB-9F80844FE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altLang="zh-TW" dirty="0"/>
              <a:t>Network-in-network (</a:t>
            </a:r>
            <a:r>
              <a:rPr lang="en-US" altLang="zh-TW" dirty="0" err="1"/>
              <a:t>NiN</a:t>
            </a:r>
            <a:r>
              <a:rPr lang="en-US" altLang="zh-TW" dirty="0"/>
              <a:t>) uses </a:t>
            </a:r>
            <a:r>
              <a:rPr lang="en-US" altLang="zh-TW" dirty="0">
                <a:solidFill>
                  <a:srgbClr val="FF0000"/>
                </a:solidFill>
              </a:rPr>
              <a:t>1x1 convolutions</a:t>
            </a:r>
            <a:r>
              <a:rPr lang="en-US" altLang="zh-TW" dirty="0"/>
              <a:t> to provide more combinational power to the features of a convolutional layers.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D37D8D-FC85-4158-9ED7-32CD93CF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54B293-B78F-466E-9DE8-A745E8CCDB7A}"/>
              </a:ext>
            </a:extLst>
          </p:cNvPr>
          <p:cNvSpPr txBox="1"/>
          <p:nvPr/>
        </p:nvSpPr>
        <p:spPr>
          <a:xfrm>
            <a:off x="685800" y="6218597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TW" dirty="0"/>
              <a:t>Lin et al., 2013. Network in network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FE02202-BDF2-4A0D-8EE5-F7F886F6E631}"/>
              </a:ext>
            </a:extLst>
          </p:cNvPr>
          <p:cNvGrpSpPr/>
          <p:nvPr/>
        </p:nvGrpSpPr>
        <p:grpSpPr>
          <a:xfrm>
            <a:off x="2286000" y="3838643"/>
            <a:ext cx="7254511" cy="1866970"/>
            <a:chOff x="2286000" y="3838643"/>
            <a:chExt cx="7254511" cy="186697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C95EEFF-8A31-439E-9CE3-5843CF8D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3838643"/>
              <a:ext cx="7254511" cy="1866970"/>
            </a:xfrm>
            <a:prstGeom prst="rect">
              <a:avLst/>
            </a:prstGeom>
          </p:spPr>
        </p:pic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94E71824-D546-4409-A833-7BD55BDD3DF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3838643"/>
              <a:ext cx="1524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1588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72" y="128042"/>
            <a:ext cx="10515600" cy="1325563"/>
          </a:xfrm>
        </p:spPr>
        <p:txBody>
          <a:bodyPr/>
          <a:lstStyle/>
          <a:p>
            <a:r>
              <a:rPr lang="en-US" altLang="zh-TW" sz="4000" dirty="0">
                <a:solidFill>
                  <a:prstClr val="black"/>
                </a:solidFill>
              </a:rPr>
              <a:t>Network in Network and 1×1 Convolutions (2/5)</a:t>
            </a:r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6B9DE6B-F1E4-4983-9038-EF3EDF593518}"/>
              </a:ext>
            </a:extLst>
          </p:cNvPr>
          <p:cNvGrpSpPr/>
          <p:nvPr/>
        </p:nvGrpSpPr>
        <p:grpSpPr>
          <a:xfrm>
            <a:off x="609601" y="1752601"/>
            <a:ext cx="6019800" cy="4038600"/>
            <a:chOff x="3810001" y="1752601"/>
            <a:chExt cx="6736723" cy="4652665"/>
          </a:xfrm>
        </p:grpSpPr>
        <p:sp>
          <p:nvSpPr>
            <p:cNvPr id="5" name="Cube 4"/>
            <p:cNvSpPr/>
            <p:nvPr/>
          </p:nvSpPr>
          <p:spPr bwMode="auto">
            <a:xfrm>
              <a:off x="4038600" y="2357735"/>
              <a:ext cx="3200400" cy="3352800"/>
            </a:xfrm>
            <a:prstGeom prst="cube">
              <a:avLst>
                <a:gd name="adj" fmla="val 4210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Cube 20"/>
            <p:cNvSpPr/>
            <p:nvPr/>
          </p:nvSpPr>
          <p:spPr bwMode="auto">
            <a:xfrm>
              <a:off x="4495800" y="4262735"/>
              <a:ext cx="1905000" cy="385465"/>
            </a:xfrm>
            <a:prstGeom prst="cube">
              <a:avLst>
                <a:gd name="adj" fmla="val 36904"/>
              </a:avLst>
            </a:prstGeom>
            <a:solidFill>
              <a:schemeClr val="bg1">
                <a:alpha val="13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810001" y="5943601"/>
                  <a:ext cx="221567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b="0" dirty="0"/>
                    <a:t> conv layer</a:t>
                  </a: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1" y="5943601"/>
                  <a:ext cx="2215671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7576" b="-151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/>
            <p:cNvSpPr/>
            <p:nvPr/>
          </p:nvSpPr>
          <p:spPr bwMode="auto">
            <a:xfrm>
              <a:off x="7620000" y="2362200"/>
              <a:ext cx="2590800" cy="3352800"/>
            </a:xfrm>
            <a:prstGeom prst="cube">
              <a:avLst>
                <a:gd name="adj" fmla="val 51891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Cube 26"/>
            <p:cNvSpPr/>
            <p:nvPr/>
          </p:nvSpPr>
          <p:spPr bwMode="auto">
            <a:xfrm>
              <a:off x="7848600" y="2357735"/>
              <a:ext cx="1600200" cy="3352800"/>
            </a:xfrm>
            <a:prstGeom prst="cube">
              <a:avLst>
                <a:gd name="adj" fmla="val 84406"/>
              </a:avLst>
            </a:prstGeom>
            <a:solidFill>
              <a:schemeClr val="bg1">
                <a:alpha val="13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Cube 25"/>
            <p:cNvSpPr/>
            <p:nvPr/>
          </p:nvSpPr>
          <p:spPr bwMode="auto">
            <a:xfrm>
              <a:off x="8229600" y="4262735"/>
              <a:ext cx="381000" cy="381000"/>
            </a:xfrm>
            <a:prstGeom prst="cube">
              <a:avLst>
                <a:gd name="adj" fmla="val 35792"/>
              </a:avLst>
            </a:prstGeom>
            <a:solidFill>
              <a:schemeClr val="bg1">
                <a:alpha val="13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6400800" y="4267200"/>
              <a:ext cx="1981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6248400" y="4419600"/>
              <a:ext cx="1981200" cy="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6248400" y="4648200"/>
              <a:ext cx="1981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6400800" y="4495800"/>
              <a:ext cx="18288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7D71054-452D-864D-A1F1-AEAFEFB61978}"/>
                    </a:ext>
                  </a:extLst>
                </p:cNvPr>
                <p:cNvSpPr txBox="1"/>
                <p:nvPr/>
              </p:nvSpPr>
              <p:spPr>
                <a:xfrm>
                  <a:off x="4419600" y="4637297"/>
                  <a:ext cx="2286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b="0" dirty="0"/>
                    <a:t> filter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7D71054-452D-864D-A1F1-AEAFEFB61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600" y="4637297"/>
                  <a:ext cx="2286000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7576" b="-151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3378EF-29D9-5E41-B101-F2A141A32880}"/>
                    </a:ext>
                  </a:extLst>
                </p:cNvPr>
                <p:cNvSpPr txBox="1"/>
                <p:nvPr/>
              </p:nvSpPr>
              <p:spPr>
                <a:xfrm>
                  <a:off x="8320024" y="1752601"/>
                  <a:ext cx="22267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b="0" dirty="0"/>
                    <a:t> feature maps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3378EF-29D9-5E41-B101-F2A141A32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024" y="1752601"/>
                  <a:ext cx="2226700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9231" b="-153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23F0E5-81C5-894E-8264-B04206D13803}"/>
                    </a:ext>
                  </a:extLst>
                </p:cNvPr>
                <p:cNvSpPr txBox="1"/>
                <p:nvPr/>
              </p:nvSpPr>
              <p:spPr>
                <a:xfrm>
                  <a:off x="4572000" y="5029201"/>
                  <a:ext cx="11655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b="0" dirty="0"/>
                    <a:t> filters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23F0E5-81C5-894E-8264-B04206D13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029201"/>
                  <a:ext cx="1165512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7576" b="-151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581A0C4-47BD-7F4C-938D-B1B45FEAA2D5}"/>
                    </a:ext>
                  </a:extLst>
                </p:cNvPr>
                <p:cNvSpPr txBox="1"/>
                <p:nvPr/>
              </p:nvSpPr>
              <p:spPr>
                <a:xfrm>
                  <a:off x="5181600" y="1781771"/>
                  <a:ext cx="2271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b="0" dirty="0"/>
                    <a:t> feature maps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581A0C4-47BD-7F4C-938D-B1B45FEAA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1781771"/>
                  <a:ext cx="2271776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9231"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74" name="Picture 2" descr="016 CNN Network in Network - 1x1 Convolutions | Master Data Science">
            <a:extLst>
              <a:ext uri="{FF2B5EF4-FFF2-40B4-BE49-F238E27FC236}">
                <a16:creationId xmlns:a16="http://schemas.microsoft.com/office/drawing/2014/main" id="{A046EB20-0F54-449A-9E49-18B470CF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80" y="2730541"/>
            <a:ext cx="397215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CF89469-0D9D-49D7-B42E-3DBC5A0F84D8}"/>
              </a:ext>
            </a:extLst>
          </p:cNvPr>
          <p:cNvCxnSpPr>
            <a:cxnSpLocks/>
          </p:cNvCxnSpPr>
          <p:nvPr/>
        </p:nvCxnSpPr>
        <p:spPr>
          <a:xfrm>
            <a:off x="6669680" y="1447800"/>
            <a:ext cx="0" cy="4800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3BF726-7553-4EAF-9DF8-CD06B98660A9}"/>
              </a:ext>
            </a:extLst>
          </p:cNvPr>
          <p:cNvSpPr txBox="1"/>
          <p:nvPr/>
        </p:nvSpPr>
        <p:spPr>
          <a:xfrm>
            <a:off x="7322581" y="1612859"/>
            <a:ext cx="362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Example: K = 192, L = 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5789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D3E5E-15CE-4596-A8EF-18DCBACD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prstClr val="black"/>
                </a:solidFill>
              </a:rPr>
              <a:t>Network in Network and 1×1 Convolutions (3/5)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FA489-26D3-4FEF-8D4F-74EE47854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cs typeface="Times New Roman" panose="02020603050405020304" pitchFamily="18" charset="0"/>
              </a:rPr>
              <a:t>Here 1×1 convolutions are used to spatially combine features across features maps after convolution.</a:t>
            </a:r>
          </a:p>
          <a:p>
            <a:pPr lvl="1"/>
            <a:r>
              <a:rPr lang="en-US" altLang="zh-TW" sz="2800" dirty="0">
                <a:cs typeface="Times New Roman" panose="02020603050405020304" pitchFamily="18" charset="0"/>
              </a:rPr>
              <a:t>So they effectively </a:t>
            </a:r>
            <a:r>
              <a:rPr lang="en-US" altLang="zh-TW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use very few parameters</a:t>
            </a:r>
            <a:r>
              <a:rPr lang="en-US" altLang="zh-TW" sz="2800" dirty="0">
                <a:cs typeface="Times New Roman" panose="02020603050405020304" pitchFamily="18" charset="0"/>
              </a:rPr>
              <a:t>, shared across all pixels of these features.</a:t>
            </a:r>
          </a:p>
          <a:p>
            <a:r>
              <a:rPr lang="en-US" altLang="zh-TW" sz="3200" dirty="0"/>
              <a:t>One way to think about the 1×1 convolution is that it basically has a fully connected neuron network, and the 1×1 convolution is also called </a:t>
            </a:r>
            <a:r>
              <a:rPr lang="en-US" altLang="zh-TW" sz="3200" dirty="0">
                <a:solidFill>
                  <a:srgbClr val="FF0000"/>
                </a:solidFill>
              </a:rPr>
              <a:t>Network in Network</a:t>
            </a:r>
            <a:r>
              <a:rPr lang="en-US" altLang="zh-TW" sz="3200" dirty="0"/>
              <a:t>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F9B731-797D-4077-9B53-0542DC9F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81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prstClr val="black"/>
                </a:solidFill>
              </a:rPr>
              <a:t>Network in Network and 1×1 Convolutions (4/5)</a:t>
            </a:r>
            <a:endParaRPr lang="en-US" dirty="0"/>
          </a:p>
        </p:txBody>
      </p:sp>
      <p:pic>
        <p:nvPicPr>
          <p:cNvPr id="45" name="Picture 44" descr="Screen Shot 2017-01-13 at 2.59.08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" b="16486"/>
          <a:stretch/>
        </p:blipFill>
        <p:spPr>
          <a:xfrm>
            <a:off x="7200296" y="1392843"/>
            <a:ext cx="1375967" cy="9906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50962F4E-E7E4-4F3C-82E2-A34F4A8E7A3F}"/>
              </a:ext>
            </a:extLst>
          </p:cNvPr>
          <p:cNvGrpSpPr/>
          <p:nvPr/>
        </p:nvGrpSpPr>
        <p:grpSpPr>
          <a:xfrm>
            <a:off x="1295400" y="2760218"/>
            <a:ext cx="8305800" cy="3357265"/>
            <a:chOff x="1905000" y="2357735"/>
            <a:chExt cx="8305800" cy="3357265"/>
          </a:xfrm>
        </p:grpSpPr>
        <p:sp>
          <p:nvSpPr>
            <p:cNvPr id="4" name="Cube 3"/>
            <p:cNvSpPr/>
            <p:nvPr/>
          </p:nvSpPr>
          <p:spPr bwMode="auto">
            <a:xfrm>
              <a:off x="1905000" y="2357735"/>
              <a:ext cx="1600200" cy="3352800"/>
            </a:xfrm>
            <a:prstGeom prst="cube">
              <a:avLst>
                <a:gd name="adj" fmla="val 83348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Cube 4"/>
            <p:cNvSpPr/>
            <p:nvPr/>
          </p:nvSpPr>
          <p:spPr bwMode="auto">
            <a:xfrm>
              <a:off x="4038600" y="2357735"/>
              <a:ext cx="3200400" cy="3352800"/>
            </a:xfrm>
            <a:prstGeom prst="cube">
              <a:avLst>
                <a:gd name="adj" fmla="val 42106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Cube 5"/>
            <p:cNvSpPr/>
            <p:nvPr/>
          </p:nvSpPr>
          <p:spPr bwMode="auto">
            <a:xfrm>
              <a:off x="2362200" y="3805535"/>
              <a:ext cx="533400" cy="1143000"/>
            </a:xfrm>
            <a:prstGeom prst="cube">
              <a:avLst>
                <a:gd name="adj" fmla="val 50665"/>
              </a:avLst>
            </a:prstGeom>
            <a:solidFill>
              <a:schemeClr val="bg1">
                <a:alpha val="39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Cube 20"/>
            <p:cNvSpPr/>
            <p:nvPr/>
          </p:nvSpPr>
          <p:spPr bwMode="auto">
            <a:xfrm>
              <a:off x="4495800" y="4262735"/>
              <a:ext cx="1905000" cy="385465"/>
            </a:xfrm>
            <a:prstGeom prst="cube">
              <a:avLst>
                <a:gd name="adj" fmla="val 36904"/>
              </a:avLst>
            </a:prstGeom>
            <a:solidFill>
              <a:schemeClr val="bg1">
                <a:alpha val="13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Cube 24"/>
            <p:cNvSpPr/>
            <p:nvPr/>
          </p:nvSpPr>
          <p:spPr bwMode="auto">
            <a:xfrm>
              <a:off x="7620000" y="2362200"/>
              <a:ext cx="2590800" cy="3352800"/>
            </a:xfrm>
            <a:prstGeom prst="cube">
              <a:avLst>
                <a:gd name="adj" fmla="val 51891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Cube 26"/>
            <p:cNvSpPr/>
            <p:nvPr/>
          </p:nvSpPr>
          <p:spPr bwMode="auto">
            <a:xfrm>
              <a:off x="7848600" y="2357735"/>
              <a:ext cx="1600200" cy="3352800"/>
            </a:xfrm>
            <a:prstGeom prst="cube">
              <a:avLst>
                <a:gd name="adj" fmla="val 84406"/>
              </a:avLst>
            </a:prstGeom>
            <a:solidFill>
              <a:schemeClr val="bg1">
                <a:alpha val="13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Cube 25"/>
            <p:cNvSpPr/>
            <p:nvPr/>
          </p:nvSpPr>
          <p:spPr bwMode="auto">
            <a:xfrm>
              <a:off x="8229600" y="4262735"/>
              <a:ext cx="381000" cy="381000"/>
            </a:xfrm>
            <a:prstGeom prst="cube">
              <a:avLst>
                <a:gd name="adj" fmla="val 35792"/>
              </a:avLst>
            </a:prstGeom>
            <a:solidFill>
              <a:schemeClr val="bg1">
                <a:alpha val="13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6400800" y="4267200"/>
              <a:ext cx="1981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6248400" y="4419600"/>
              <a:ext cx="1981200" cy="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6248400" y="4648200"/>
              <a:ext cx="1981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6400800" y="4495800"/>
              <a:ext cx="18288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895600" y="3805535"/>
              <a:ext cx="2514600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493776" y="4075783"/>
              <a:ext cx="2886340" cy="323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2590800" y="4643735"/>
              <a:ext cx="2667000" cy="304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2895600" y="4521419"/>
              <a:ext cx="2362200" cy="1223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Cube 19"/>
            <p:cNvSpPr/>
            <p:nvPr/>
          </p:nvSpPr>
          <p:spPr bwMode="auto">
            <a:xfrm>
              <a:off x="5257800" y="4262735"/>
              <a:ext cx="381000" cy="381000"/>
            </a:xfrm>
            <a:prstGeom prst="cube">
              <a:avLst>
                <a:gd name="adj" fmla="val 35792"/>
              </a:avLst>
            </a:prstGeom>
            <a:solidFill>
              <a:schemeClr val="bg1">
                <a:alpha val="13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66490C-71F3-6442-9AEB-6E9D6BF303D8}"/>
              </a:ext>
            </a:extLst>
          </p:cNvPr>
          <p:cNvSpPr txBox="1"/>
          <p:nvPr/>
        </p:nvSpPr>
        <p:spPr>
          <a:xfrm>
            <a:off x="8576263" y="1530723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“network in network”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69C30D-F2E7-D243-8D6F-22237B578246}"/>
              </a:ext>
            </a:extLst>
          </p:cNvPr>
          <p:cNvSpPr/>
          <p:nvPr/>
        </p:nvSpPr>
        <p:spPr>
          <a:xfrm>
            <a:off x="2209800" y="633626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 M. Lin, Q. Chen, and S. Yan, </a:t>
            </a:r>
            <a:r>
              <a:rPr lang="en-US" sz="1800" b="0" dirty="0">
                <a:solidFill>
                  <a:srgbClr val="000000"/>
                </a:solidFill>
                <a:hlinkClick r:id="rId3"/>
              </a:rPr>
              <a:t>Network in network</a:t>
            </a:r>
            <a:r>
              <a:rPr lang="en-US" sz="1800" b="0" dirty="0">
                <a:solidFill>
                  <a:srgbClr val="000000"/>
                </a:solidFill>
              </a:rPr>
              <a:t>, ICLR 2014</a:t>
            </a:r>
          </a:p>
        </p:txBody>
      </p:sp>
    </p:spTree>
    <p:extLst>
      <p:ext uri="{BB962C8B-B14F-4D97-AF65-F5344CB8AC3E}">
        <p14:creationId xmlns:p14="http://schemas.microsoft.com/office/powerpoint/2010/main" val="155546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p Arrow 9"/>
          <p:cNvSpPr/>
          <p:nvPr/>
        </p:nvSpPr>
        <p:spPr>
          <a:xfrm>
            <a:off x="3271197" y="3961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13518" y="5562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13518" y="4362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13518" y="3429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30393" y="2479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3267429" y="5153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3274965" y="3020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3278733" y="2057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10155" y="1488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Feature maps</a:t>
            </a:r>
          </a:p>
        </p:txBody>
      </p:sp>
      <p:sp>
        <p:nvSpPr>
          <p:cNvPr id="20" name="Up Arrow 19"/>
          <p:cNvSpPr/>
          <p:nvPr/>
        </p:nvSpPr>
        <p:spPr>
          <a:xfrm>
            <a:off x="3276601" y="1066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181601" y="3276601"/>
            <a:ext cx="5313363" cy="3311121"/>
            <a:chOff x="77788" y="1524001"/>
            <a:chExt cx="8969375" cy="5589433"/>
          </a:xfrm>
        </p:grpSpPr>
        <p:pic>
          <p:nvPicPr>
            <p:cNvPr id="17" name="Picture 16" descr="filter_z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7861" r="9666" b="12045"/>
            <a:stretch>
              <a:fillRect/>
            </a:stretch>
          </p:blipFill>
          <p:spPr bwMode="auto">
            <a:xfrm>
              <a:off x="4953000" y="1524001"/>
              <a:ext cx="4094163" cy="272891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3581400"/>
              <a:ext cx="4114800" cy="2743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filter_z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2" t="8075" r="9827" b="11832"/>
            <a:stretch>
              <a:fillRect/>
            </a:stretch>
          </p:blipFill>
          <p:spPr bwMode="auto">
            <a:xfrm>
              <a:off x="4802189" y="3581400"/>
              <a:ext cx="4113212" cy="277653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676400" y="6334124"/>
              <a:ext cx="1467156" cy="77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r>
                <a:rPr lang="en-US" b="0" dirty="0">
                  <a:latin typeface="+mn-lt"/>
                </a:rPr>
                <a:t>Input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350841" y="6324600"/>
              <a:ext cx="3258525" cy="77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r>
                <a:rPr lang="en-US" b="0" dirty="0">
                  <a:latin typeface="+mn-lt"/>
                </a:rPr>
                <a:t>Feature Map</a:t>
              </a:r>
            </a:p>
          </p:txBody>
        </p:sp>
        <p:sp>
          <p:nvSpPr>
            <p:cNvPr id="25" name="Right Arrow 24"/>
            <p:cNvSpPr>
              <a:spLocks noChangeArrowheads="1"/>
            </p:cNvSpPr>
            <p:nvPr/>
          </p:nvSpPr>
          <p:spPr bwMode="auto">
            <a:xfrm>
              <a:off x="4268788" y="4800600"/>
              <a:ext cx="457200" cy="3048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3A7CCB"/>
                </a:gs>
                <a:gs pos="20000">
                  <a:srgbClr val="3C7BC7"/>
                </a:gs>
                <a:gs pos="100000">
                  <a:srgbClr val="2C5D98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6" name="Right Arrow 25"/>
            <p:cNvSpPr>
              <a:spLocks noChangeArrowheads="1"/>
            </p:cNvSpPr>
            <p:nvPr/>
          </p:nvSpPr>
          <p:spPr bwMode="auto">
            <a:xfrm rot="19622137">
              <a:off x="4317928" y="3618382"/>
              <a:ext cx="457200" cy="32173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3A7CCB"/>
                </a:gs>
                <a:gs pos="20000">
                  <a:srgbClr val="3C7BC7"/>
                </a:gs>
                <a:gs pos="100000">
                  <a:srgbClr val="2C5D98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46475" y="3733801"/>
              <a:ext cx="204788" cy="1091041"/>
            </a:xfrm>
            <a:prstGeom prst="rect">
              <a:avLst/>
            </a:prstGeom>
          </p:spPr>
          <p:txBody>
            <a:bodyPr lIns="91430" tIns="45715" rIns="91430" bIns="45715">
              <a:spAutoFit/>
            </a:bodyPr>
            <a:lstStyle/>
            <a:p>
              <a:pPr>
                <a:defRPr/>
              </a:pPr>
              <a:r>
                <a:rPr lang="en-US" sz="1200" dirty="0"/>
                <a:t>...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75190" y="6477001"/>
            <a:ext cx="246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R. Fergus, Y. </a:t>
            </a:r>
            <a:r>
              <a:rPr lang="en-US" sz="1400" b="0" dirty="0" err="1"/>
              <a:t>LeCun</a:t>
            </a:r>
            <a:endParaRPr lang="en-US" sz="1400" b="0" dirty="0"/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4085DC7F-89A1-4F6E-869C-48C1BF4C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26"/>
            <a:ext cx="10515600" cy="1325563"/>
          </a:xfrm>
        </p:spPr>
        <p:txBody>
          <a:bodyPr/>
          <a:lstStyle/>
          <a:p>
            <a:r>
              <a:rPr lang="en-US" altLang="zh-TW" dirty="0"/>
              <a:t>CNN Pipeline (1/4)</a:t>
            </a:r>
            <a:endParaRPr lang="zh-TW" alt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6AAE7E3B-9104-43AB-AF40-C8013485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017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B188C-0A94-4318-BF1A-7F99CA35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prstClr val="black"/>
                </a:solidFill>
              </a:rPr>
              <a:t>Network in Network and 1×1 Convolutions (5/5)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0791FB-6409-42D1-9EFF-DD4A4F486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Though the Network in Network architecture is not used widely, this idea of a 1×1 convolution has influenced many other neural network architectures, including the inception network.</a:t>
            </a:r>
            <a:endParaRPr lang="zh-TW" altLang="en-US" dirty="0"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701950-7985-42C8-A823-0874E59B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107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37E46-24E0-4B55-9CC1-6DCF5160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GoogLeNet</a:t>
            </a:r>
            <a:r>
              <a:rPr lang="en-US" altLang="zh-TW" dirty="0"/>
              <a:t> and Inception (1/7)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9B5162-6C37-4ADC-8077-DA5B7033F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GoogLeNet</a:t>
            </a:r>
            <a:r>
              <a:rPr lang="en-US" altLang="zh-TW" dirty="0"/>
              <a:t> devised a sparse connection between nodes, called </a:t>
            </a:r>
            <a:r>
              <a:rPr lang="en-US" altLang="zh-TW" dirty="0">
                <a:solidFill>
                  <a:srgbClr val="FF0000"/>
                </a:solidFill>
              </a:rPr>
              <a:t>inception modules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It also utilized filters of different sizes to capture details at varied scales(5×5, 3×3, </a:t>
            </a:r>
            <a:r>
              <a:rPr lang="en-US" altLang="zh-TW" dirty="0">
                <a:solidFill>
                  <a:srgbClr val="FF0000"/>
                </a:solidFill>
              </a:rPr>
              <a:t>1×1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F91B09-559F-4829-AB8C-969F035B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810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4A311-CBDF-427E-A7D7-C6882AF3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GoogLeNet</a:t>
            </a:r>
            <a:r>
              <a:rPr lang="en-US" altLang="zh-TW" dirty="0"/>
              <a:t> and Inception (2/7)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A2F11B-195B-47DF-8AEE-E07966DF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156" name="Picture 12" descr="Coursera吳恩達《卷積神經網路》課程筆記（2）– 深度卷積模型：案例研究| 程式前沿">
            <a:extLst>
              <a:ext uri="{FF2B5EF4-FFF2-40B4-BE49-F238E27FC236}">
                <a16:creationId xmlns:a16="http://schemas.microsoft.com/office/drawing/2014/main" id="{6847339D-A7C5-46CC-9747-6680C3405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0"/>
            <a:ext cx="6858000" cy="25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0CD4D8E-1CCA-482C-A46B-D4A0A4D5231A}"/>
              </a:ext>
            </a:extLst>
          </p:cNvPr>
          <p:cNvSpPr txBox="1"/>
          <p:nvPr/>
        </p:nvSpPr>
        <p:spPr>
          <a:xfrm>
            <a:off x="1066800" y="190500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inception network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81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5332"/>
            <a:ext cx="10515600" cy="1325563"/>
          </a:xfrm>
        </p:spPr>
        <p:txBody>
          <a:bodyPr/>
          <a:lstStyle/>
          <a:p>
            <a:r>
              <a:rPr lang="en-US" altLang="zh-TW" dirty="0" err="1"/>
              <a:t>GoogLeNet</a:t>
            </a:r>
            <a:r>
              <a:rPr lang="en-US" altLang="zh-TW" dirty="0"/>
              <a:t> and Inception (3/7)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The Inception Module</a:t>
            </a:r>
          </a:p>
          <a:p>
            <a:pPr lvl="1"/>
            <a:r>
              <a:rPr lang="en-US" sz="2400" dirty="0"/>
              <a:t>Parallel paths with different receptive field sizes and operations are meant to capture sparse patterns of correlations in the stack of feature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633626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 C. </a:t>
            </a:r>
            <a:r>
              <a:rPr lang="en-US" sz="1800" b="0" dirty="0" err="1">
                <a:solidFill>
                  <a:srgbClr val="000000"/>
                </a:solidFill>
              </a:rPr>
              <a:t>Szegedy</a:t>
            </a:r>
            <a:r>
              <a:rPr lang="en-US" sz="1800" b="0" dirty="0">
                <a:solidFill>
                  <a:srgbClr val="000000"/>
                </a:solidFill>
              </a:rPr>
              <a:t> et al., </a:t>
            </a:r>
            <a:r>
              <a:rPr lang="en-US" sz="1800" b="0" dirty="0">
                <a:solidFill>
                  <a:srgbClr val="000000"/>
                </a:solidFill>
                <a:hlinkClick r:id="rId2"/>
              </a:rPr>
              <a:t>Going deeper with convolutions</a:t>
            </a:r>
            <a:r>
              <a:rPr lang="en-US" sz="1800" b="0" dirty="0">
                <a:solidFill>
                  <a:srgbClr val="000000"/>
                </a:solidFill>
              </a:rPr>
              <a:t>, CVPR 2015</a:t>
            </a:r>
          </a:p>
        </p:txBody>
      </p:sp>
      <p:pic>
        <p:nvPicPr>
          <p:cNvPr id="7" name="Picture 6" descr="Screen Shot 2017-01-18 at 2.5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48000"/>
            <a:ext cx="5867400" cy="285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3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568"/>
            <a:ext cx="10515600" cy="1325563"/>
          </a:xfrm>
        </p:spPr>
        <p:txBody>
          <a:bodyPr/>
          <a:lstStyle/>
          <a:p>
            <a:r>
              <a:rPr lang="en-US" altLang="zh-TW" dirty="0" err="1"/>
              <a:t>GoogLeNet</a:t>
            </a:r>
            <a:r>
              <a:rPr lang="en-US" altLang="zh-TW" dirty="0"/>
              <a:t> and Inception (4/7)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218"/>
            <a:ext cx="10515600" cy="5033963"/>
          </a:xfrm>
        </p:spPr>
        <p:txBody>
          <a:bodyPr/>
          <a:lstStyle/>
          <a:p>
            <a:pPr marL="457200" lvl="0" indent="-457200">
              <a:buFont typeface="Arial"/>
              <a:buChar char="•"/>
            </a:pPr>
            <a:r>
              <a:rPr lang="en-US" altLang="zh-TW" sz="3200" dirty="0">
                <a:solidFill>
                  <a:prstClr val="black"/>
                </a:solidFill>
              </a:rPr>
              <a:t>The Inception Module</a:t>
            </a:r>
          </a:p>
          <a:p>
            <a:pPr lvl="1"/>
            <a:r>
              <a:rPr lang="en-US" sz="2800" dirty="0"/>
              <a:t>Use 1x1 convolutions for dimensionality reduction before expensive convolutions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633626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 C. </a:t>
            </a:r>
            <a:r>
              <a:rPr lang="en-US" sz="1800" b="0" dirty="0" err="1">
                <a:solidFill>
                  <a:srgbClr val="000000"/>
                </a:solidFill>
              </a:rPr>
              <a:t>Szegedy</a:t>
            </a:r>
            <a:r>
              <a:rPr lang="en-US" sz="1800" b="0" dirty="0">
                <a:solidFill>
                  <a:srgbClr val="000000"/>
                </a:solidFill>
              </a:rPr>
              <a:t> et al., </a:t>
            </a:r>
            <a:r>
              <a:rPr lang="en-US" sz="1800" b="0" dirty="0">
                <a:solidFill>
                  <a:srgbClr val="000000"/>
                </a:solidFill>
                <a:hlinkClick r:id="rId2"/>
              </a:rPr>
              <a:t>Going deeper with convolutions</a:t>
            </a:r>
            <a:r>
              <a:rPr lang="en-US" sz="1800" b="0" dirty="0">
                <a:solidFill>
                  <a:srgbClr val="000000"/>
                </a:solidFill>
              </a:rPr>
              <a:t>, CVPR 2015</a:t>
            </a:r>
          </a:p>
        </p:txBody>
      </p:sp>
      <p:pic>
        <p:nvPicPr>
          <p:cNvPr id="6" name="Picture 5" descr="Screen Shot 2017-01-18 at 2.56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911877"/>
            <a:ext cx="6076702" cy="32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01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503"/>
            <a:ext cx="10515600" cy="1325563"/>
          </a:xfrm>
        </p:spPr>
        <p:txBody>
          <a:bodyPr/>
          <a:lstStyle/>
          <a:p>
            <a:r>
              <a:rPr lang="en-US" altLang="zh-TW" dirty="0" err="1"/>
              <a:t>GoogLeNet</a:t>
            </a:r>
            <a:r>
              <a:rPr lang="en-US" altLang="zh-TW" dirty="0"/>
              <a:t> and Inception (5/7)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09800" y="633626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 C. </a:t>
            </a:r>
            <a:r>
              <a:rPr lang="en-US" sz="1800" b="0" dirty="0" err="1">
                <a:solidFill>
                  <a:srgbClr val="000000"/>
                </a:solidFill>
              </a:rPr>
              <a:t>Szegedy</a:t>
            </a:r>
            <a:r>
              <a:rPr lang="en-US" sz="1800" b="0" dirty="0">
                <a:solidFill>
                  <a:srgbClr val="000000"/>
                </a:solidFill>
              </a:rPr>
              <a:t> et al., </a:t>
            </a:r>
            <a:r>
              <a:rPr lang="en-US" sz="1800" b="0" dirty="0">
                <a:solidFill>
                  <a:srgbClr val="000000"/>
                </a:solidFill>
                <a:hlinkClick r:id="rId2"/>
              </a:rPr>
              <a:t>Going deeper with convolutions</a:t>
            </a:r>
            <a:r>
              <a:rPr lang="en-US" sz="1800" b="0" dirty="0">
                <a:solidFill>
                  <a:srgbClr val="000000"/>
                </a:solidFill>
              </a:rPr>
              <a:t>, CVPR 2015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BF3222-7F19-4542-B355-DBA3723D96F9}"/>
              </a:ext>
            </a:extLst>
          </p:cNvPr>
          <p:cNvGrpSpPr/>
          <p:nvPr/>
        </p:nvGrpSpPr>
        <p:grpSpPr>
          <a:xfrm>
            <a:off x="1600200" y="1581786"/>
            <a:ext cx="8458200" cy="4495800"/>
            <a:chOff x="1524000" y="990600"/>
            <a:chExt cx="9144000" cy="5086352"/>
          </a:xfrm>
        </p:grpSpPr>
        <p:pic>
          <p:nvPicPr>
            <p:cNvPr id="3" name="Picture 2" descr="Screen Shot 2017-01-13 at 4.30.0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311401"/>
              <a:ext cx="9144000" cy="2233503"/>
            </a:xfrm>
            <a:prstGeom prst="rect">
              <a:avLst/>
            </a:prstGeom>
          </p:spPr>
        </p:pic>
        <p:pic>
          <p:nvPicPr>
            <p:cNvPr id="6" name="Picture 5" descr="Screen Shot 2017-01-18 at 3.19.3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96477" y="1885125"/>
              <a:ext cx="5086350" cy="3297303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7" name="Rectangle 6"/>
            <p:cNvSpPr/>
            <p:nvPr/>
          </p:nvSpPr>
          <p:spPr bwMode="auto">
            <a:xfrm>
              <a:off x="3048000" y="2895600"/>
              <a:ext cx="990600" cy="16002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 flipV="1">
              <a:off x="3048000" y="990600"/>
              <a:ext cx="1143000" cy="1905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3048000" y="4495800"/>
              <a:ext cx="1143000" cy="152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5524866" y="5638800"/>
              <a:ext cx="1942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Inception module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740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GoogLeNet</a:t>
            </a:r>
            <a:r>
              <a:rPr lang="en-US" altLang="zh-TW" dirty="0"/>
              <a:t> and Inception (6/7)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09800" y="633626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 C. </a:t>
            </a:r>
            <a:r>
              <a:rPr lang="en-US" sz="1800" b="0" dirty="0" err="1">
                <a:solidFill>
                  <a:srgbClr val="000000"/>
                </a:solidFill>
              </a:rPr>
              <a:t>Szegedy</a:t>
            </a:r>
            <a:r>
              <a:rPr lang="en-US" sz="1800" b="0" dirty="0">
                <a:solidFill>
                  <a:srgbClr val="000000"/>
                </a:solidFill>
              </a:rPr>
              <a:t> et al., </a:t>
            </a:r>
            <a:r>
              <a:rPr lang="en-US" sz="1800" b="0" dirty="0">
                <a:solidFill>
                  <a:srgbClr val="000000"/>
                </a:solidFill>
                <a:hlinkClick r:id="rId2"/>
              </a:rPr>
              <a:t>Going deeper with convolutions</a:t>
            </a:r>
            <a:r>
              <a:rPr lang="en-US" sz="1800" b="0" dirty="0">
                <a:solidFill>
                  <a:srgbClr val="000000"/>
                </a:solidFill>
              </a:rPr>
              <a:t>, CVPR 2015</a:t>
            </a:r>
          </a:p>
        </p:txBody>
      </p:sp>
      <p:pic>
        <p:nvPicPr>
          <p:cNvPr id="3" name="Picture 2" descr="Screen Shot 2017-01-13 at 4.30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58885"/>
            <a:ext cx="9144000" cy="2233503"/>
          </a:xfrm>
          <a:prstGeom prst="rect">
            <a:avLst/>
          </a:prstGeom>
        </p:spPr>
      </p:pic>
      <p:pic>
        <p:nvPicPr>
          <p:cNvPr id="5" name="Picture 4" descr="Screen Shot 2017-01-18 at 3.20.5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 r="-4034" b="1332"/>
          <a:stretch/>
        </p:blipFill>
        <p:spPr>
          <a:xfrm rot="5400000">
            <a:off x="6517067" y="3236533"/>
            <a:ext cx="1499268" cy="4475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5410200" y="4038600"/>
            <a:ext cx="1600200" cy="533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7010400" y="4038600"/>
            <a:ext cx="25146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5029200" y="4038600"/>
            <a:ext cx="3810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257801" y="5879068"/>
            <a:ext cx="203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Auxiliary classifier</a:t>
            </a:r>
          </a:p>
        </p:txBody>
      </p:sp>
    </p:spTree>
    <p:extLst>
      <p:ext uri="{BB962C8B-B14F-4D97-AF65-F5344CB8AC3E}">
        <p14:creationId xmlns:p14="http://schemas.microsoft.com/office/powerpoint/2010/main" val="38719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732B42-609A-4576-8544-E220CE67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Inception (7/7)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B27E0C-1B98-4E48-8F08-9D25C62A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1026" name="Picture 2" descr="Summarizing The Insights &#10;1.  Exploit fully the fact that, in Images, correlaKon tend &#10;to be local &#10;•  Concatenate 1X1, 3X...">
            <a:extLst>
              <a:ext uri="{FF2B5EF4-FFF2-40B4-BE49-F238E27FC236}">
                <a16:creationId xmlns:a16="http://schemas.microsoft.com/office/drawing/2014/main" id="{FA9EE176-1DA0-4351-86A8-8AD09F4B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02978"/>
            <a:ext cx="9296400" cy="465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2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E5BF-B639-44A5-B655-FC823794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and Resources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16D9CA8-52B1-49F9-8C4F-3DE30148E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Y. </a:t>
            </a:r>
            <a:r>
              <a:rPr lang="en-US" altLang="zh-TW" dirty="0" err="1"/>
              <a:t>LeCun</a:t>
            </a:r>
            <a:r>
              <a:rPr lang="en-US" altLang="zh-TW" dirty="0"/>
              <a:t>, L. </a:t>
            </a:r>
            <a:r>
              <a:rPr lang="en-US" altLang="zh-TW" dirty="0" err="1"/>
              <a:t>Bottou</a:t>
            </a:r>
            <a:r>
              <a:rPr lang="en-US" altLang="zh-TW" dirty="0"/>
              <a:t>, Y. </a:t>
            </a:r>
            <a:r>
              <a:rPr lang="en-US" altLang="zh-TW" dirty="0" err="1"/>
              <a:t>Bengio</a:t>
            </a:r>
            <a:r>
              <a:rPr lang="en-US" altLang="zh-TW" dirty="0"/>
              <a:t>, and P. Haffner, Gradient-based learning applied to document recognition, Proc. IEEE 86(11): 2278–2324, 1998.</a:t>
            </a:r>
          </a:p>
          <a:p>
            <a:r>
              <a:rPr lang="en-US" altLang="zh-TW" dirty="0"/>
              <a:t>A. </a:t>
            </a:r>
            <a:r>
              <a:rPr lang="en-US" altLang="zh-TW" dirty="0" err="1"/>
              <a:t>Krizhevsky</a:t>
            </a:r>
            <a:r>
              <a:rPr lang="en-US" altLang="zh-TW" dirty="0"/>
              <a:t>, I. </a:t>
            </a:r>
            <a:r>
              <a:rPr lang="en-US" altLang="zh-TW" dirty="0" err="1"/>
              <a:t>Sutskever</a:t>
            </a:r>
            <a:r>
              <a:rPr lang="en-US" altLang="zh-TW" dirty="0"/>
              <a:t>, and G. Hinton, ImageNet Classification with Deep Convolutional Neural Networks, NIPS 2012</a:t>
            </a:r>
          </a:p>
          <a:p>
            <a:r>
              <a:rPr lang="en-US" altLang="zh-TW" dirty="0"/>
              <a:t>M. </a:t>
            </a:r>
            <a:r>
              <a:rPr lang="en-US" altLang="zh-TW" dirty="0" err="1"/>
              <a:t>Zeiler</a:t>
            </a:r>
            <a:r>
              <a:rPr lang="en-US" altLang="zh-TW" dirty="0"/>
              <a:t> and R. Fergus, Visualizing and Understanding Convolutional Networks, ECCV 2014</a:t>
            </a:r>
          </a:p>
          <a:p>
            <a:r>
              <a:rPr lang="en-US" altLang="zh-TW" dirty="0"/>
              <a:t>K. </a:t>
            </a:r>
            <a:r>
              <a:rPr lang="en-US" altLang="zh-TW" dirty="0" err="1"/>
              <a:t>Simonyan</a:t>
            </a:r>
            <a:r>
              <a:rPr lang="en-US" altLang="zh-TW" dirty="0"/>
              <a:t> and A. Zisserman, Very Deep Convolutional Networks for Large-Scale Image Recognition, ICLR 2015</a:t>
            </a:r>
          </a:p>
          <a:p>
            <a:r>
              <a:rPr lang="en-US" altLang="zh-TW" dirty="0"/>
              <a:t>M. Lin, Q. Chen, and S. Yan, Network in network, ICLR 2014</a:t>
            </a:r>
          </a:p>
          <a:p>
            <a:r>
              <a:rPr lang="en-US" altLang="zh-TW" dirty="0"/>
              <a:t>C. </a:t>
            </a:r>
            <a:r>
              <a:rPr lang="en-US" altLang="zh-TW" dirty="0" err="1"/>
              <a:t>Szegedy</a:t>
            </a:r>
            <a:r>
              <a:rPr lang="en-US" altLang="zh-TW" dirty="0"/>
              <a:t> et al., Going deeper with convolutions, CVPR 2015</a:t>
            </a:r>
          </a:p>
          <a:p>
            <a:r>
              <a:rPr lang="en-US" altLang="zh-TW" dirty="0"/>
              <a:t>Stanford CS230: Deep Learning</a:t>
            </a:r>
          </a:p>
          <a:p>
            <a:r>
              <a:rPr lang="en-US" altLang="zh-TW" dirty="0"/>
              <a:t>Stanford CS231n: Convolutional Neural Networks for Visual Recognition</a:t>
            </a:r>
          </a:p>
          <a:p>
            <a:r>
              <a:rPr lang="en-US" altLang="zh-TW" dirty="0"/>
              <a:t>Illinois CS 498: Introduction to Deep Learning</a:t>
            </a:r>
          </a:p>
          <a:p>
            <a:r>
              <a:rPr lang="en-US" altLang="zh-TW" dirty="0"/>
              <a:t>Berkeley Stat 157: Introduction to Deep Learning</a:t>
            </a:r>
          </a:p>
          <a:p>
            <a:r>
              <a:rPr lang="en-US" altLang="zh-TW" dirty="0"/>
              <a:t>https://towardsdatascience.com/neural-network-architectures-156e5bad51ba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AE5982-6140-49B3-BA86-F6CE73D1F8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07BBC-10FF-49C2-8534-1551BBBBBF8D}" type="slidenum">
              <a:rPr lang="zh-TW" altLang="en-US" smtClean="0"/>
              <a:pPr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381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p Arrow 10"/>
          <p:cNvSpPr/>
          <p:nvPr/>
        </p:nvSpPr>
        <p:spPr>
          <a:xfrm>
            <a:off x="3274965" y="3020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3271197" y="3961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13518" y="5562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13518" y="4362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13518" y="3429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30393" y="2479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3267429" y="5153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3278733" y="2057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10155" y="1488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Feature maps</a:t>
            </a:r>
          </a:p>
        </p:txBody>
      </p:sp>
      <p:sp>
        <p:nvSpPr>
          <p:cNvPr id="20" name="Up Arrow 19"/>
          <p:cNvSpPr/>
          <p:nvPr/>
        </p:nvSpPr>
        <p:spPr>
          <a:xfrm>
            <a:off x="3276601" y="1066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5190" y="6477001"/>
            <a:ext cx="246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R. Fergus, Y. </a:t>
            </a:r>
            <a:r>
              <a:rPr lang="en-US" sz="1400" b="0" dirty="0" err="1"/>
              <a:t>LeCun</a:t>
            </a:r>
            <a:endParaRPr lang="en-US" sz="1400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CEAB73-DE5E-B046-ABF5-875138EF05BA}"/>
              </a:ext>
            </a:extLst>
          </p:cNvPr>
          <p:cNvSpPr txBox="1"/>
          <p:nvPr/>
        </p:nvSpPr>
        <p:spPr>
          <a:xfrm>
            <a:off x="8677755" y="6550224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</a:t>
            </a:r>
            <a:r>
              <a:rPr lang="en-US" sz="1400" b="0" dirty="0">
                <a:hlinkClick r:id="rId2"/>
              </a:rPr>
              <a:t>Stanford 231n</a:t>
            </a:r>
            <a:endParaRPr lang="en-US" sz="1400" b="0" dirty="0"/>
          </a:p>
        </p:txBody>
      </p:sp>
      <p:sp>
        <p:nvSpPr>
          <p:cNvPr id="23" name="標題 11">
            <a:extLst>
              <a:ext uri="{FF2B5EF4-FFF2-40B4-BE49-F238E27FC236}">
                <a16:creationId xmlns:a16="http://schemas.microsoft.com/office/drawing/2014/main" id="{FF0B0F44-9E38-41AA-A352-3848C557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26"/>
            <a:ext cx="10515600" cy="1325563"/>
          </a:xfrm>
        </p:spPr>
        <p:txBody>
          <a:bodyPr/>
          <a:lstStyle/>
          <a:p>
            <a:r>
              <a:rPr lang="en-US" altLang="zh-TW" dirty="0"/>
              <a:t>CNN Pipeline (2/4)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610031A-D096-4897-BE45-DF8AAB95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63B04D-D144-4AE7-B9FC-D6C30EDB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76" y="1488696"/>
            <a:ext cx="2590800" cy="22383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7ADA11-DBCB-41E4-BEC5-A5E046263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50" y="3732600"/>
            <a:ext cx="2571750" cy="22479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E1D21-8320-4F79-94CD-1F3F5B5E5736}"/>
              </a:ext>
            </a:extLst>
          </p:cNvPr>
          <p:cNvSpPr txBox="1"/>
          <p:nvPr/>
        </p:nvSpPr>
        <p:spPr>
          <a:xfrm>
            <a:off x="10210800" y="226183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ReLu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937C92-3025-48A0-AB6F-2B64D22AF93D}"/>
              </a:ext>
            </a:extLst>
          </p:cNvPr>
          <p:cNvSpPr txBox="1"/>
          <p:nvPr/>
        </p:nvSpPr>
        <p:spPr>
          <a:xfrm>
            <a:off x="10287000" y="4419883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LeakyReLu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615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 Arrow 13"/>
          <p:cNvSpPr/>
          <p:nvPr/>
        </p:nvSpPr>
        <p:spPr>
          <a:xfrm>
            <a:off x="3278733" y="2057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3271197" y="3961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13518" y="5562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13518" y="4362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13518" y="3429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30393" y="2479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3267429" y="5153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3274965" y="3020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10155" y="1488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Feature maps</a:t>
            </a:r>
          </a:p>
        </p:txBody>
      </p:sp>
      <p:sp>
        <p:nvSpPr>
          <p:cNvPr id="20" name="Up Arrow 19"/>
          <p:cNvSpPr/>
          <p:nvPr/>
        </p:nvSpPr>
        <p:spPr>
          <a:xfrm>
            <a:off x="3276601" y="1066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pic>
        <p:nvPicPr>
          <p:cNvPr id="17" name="Picture 16" descr="nor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4581" r="48195" b="51794"/>
          <a:stretch/>
        </p:blipFill>
        <p:spPr>
          <a:xfrm>
            <a:off x="4953000" y="2323449"/>
            <a:ext cx="3581400" cy="233479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029199" y="2399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410199" y="2399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29199" y="2780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10199" y="2780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382000" y="2017704"/>
            <a:ext cx="2057400" cy="954097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algn="ctr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Max</a:t>
            </a:r>
            <a:br>
              <a:rPr lang="en-US" sz="2800" dirty="0">
                <a:latin typeface="+mn-lt"/>
                <a:cs typeface="+mn-cs"/>
              </a:rPr>
            </a:br>
            <a:r>
              <a:rPr lang="en-US" sz="2800" dirty="0">
                <a:latin typeface="+mn-lt"/>
                <a:cs typeface="+mn-cs"/>
              </a:rPr>
              <a:t>(or </a:t>
            </a:r>
            <a:r>
              <a:rPr lang="en-US" sz="2800" dirty="0" err="1">
                <a:latin typeface="+mn-lt"/>
                <a:cs typeface="+mn-cs"/>
              </a:rPr>
              <a:t>Avg</a:t>
            </a:r>
            <a:r>
              <a:rPr lang="en-US" sz="2800" dirty="0">
                <a:latin typeface="+mn-lt"/>
                <a:cs typeface="+mn-cs"/>
              </a:rPr>
              <a:t>)</a:t>
            </a:r>
          </a:p>
        </p:txBody>
      </p:sp>
      <p:pic>
        <p:nvPicPr>
          <p:cNvPr id="35" name="Picture 34" descr="max_po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8686800" y="3000373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575190" y="6477001"/>
            <a:ext cx="246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R. Fergus, Y. </a:t>
            </a:r>
            <a:r>
              <a:rPr lang="en-US" sz="1400" b="0" dirty="0" err="1"/>
              <a:t>LeCun</a:t>
            </a:r>
            <a:endParaRPr lang="en-US" sz="1400" b="0" dirty="0"/>
          </a:p>
        </p:txBody>
      </p:sp>
      <p:sp>
        <p:nvSpPr>
          <p:cNvPr id="23" name="標題 11">
            <a:extLst>
              <a:ext uri="{FF2B5EF4-FFF2-40B4-BE49-F238E27FC236}">
                <a16:creationId xmlns:a16="http://schemas.microsoft.com/office/drawing/2014/main" id="{C6EA3942-5AF4-4D4E-86FA-51EA6B300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26"/>
            <a:ext cx="10515600" cy="1325563"/>
          </a:xfrm>
        </p:spPr>
        <p:txBody>
          <a:bodyPr/>
          <a:lstStyle/>
          <a:p>
            <a:r>
              <a:rPr lang="en-US" altLang="zh-TW" dirty="0"/>
              <a:t>CNN Pipeline (3/4)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59F1029-439D-45CC-A12D-AADB7A3E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87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5181600" y="2450592"/>
            <a:ext cx="441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35582"/>
            <a:ext cx="9144000" cy="24884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3800" y="5215593"/>
            <a:ext cx="215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Softmax</a:t>
            </a:r>
            <a:r>
              <a:rPr lang="en-US" b="0" dirty="0"/>
              <a:t> layer:</a:t>
            </a:r>
          </a:p>
        </p:txBody>
      </p:sp>
      <p:cxnSp>
        <p:nvCxnSpPr>
          <p:cNvPr id="10" name="Curved Connector 9"/>
          <p:cNvCxnSpPr>
            <a:stCxn id="8" idx="3"/>
          </p:cNvCxnSpPr>
          <p:nvPr/>
        </p:nvCxnSpPr>
        <p:spPr bwMode="auto">
          <a:xfrm flipH="1" flipV="1">
            <a:off x="9525000" y="4091643"/>
            <a:ext cx="170501" cy="1354783"/>
          </a:xfrm>
          <a:prstGeom prst="curvedConnector4">
            <a:avLst>
              <a:gd name="adj1" fmla="val -134075"/>
              <a:gd name="adj2" fmla="val 5851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標題 11">
            <a:extLst>
              <a:ext uri="{FF2B5EF4-FFF2-40B4-BE49-F238E27FC236}">
                <a16:creationId xmlns:a16="http://schemas.microsoft.com/office/drawing/2014/main" id="{31C1D701-BF34-42AF-A13E-A410C161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26"/>
            <a:ext cx="10515600" cy="1325563"/>
          </a:xfrm>
        </p:spPr>
        <p:txBody>
          <a:bodyPr/>
          <a:lstStyle/>
          <a:p>
            <a:r>
              <a:rPr lang="en-US" altLang="zh-TW" dirty="0"/>
              <a:t>CNN Pipeline (4/4)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B9C0D3-EF82-4936-8C8A-18CCCCC3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4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1AC520-DDE5-4917-AFB4-3F2ECFD6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LeNet-5 (1/4)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4735C0-4CB0-4BED-B0AE-427CAB25F482}"/>
              </a:ext>
            </a:extLst>
          </p:cNvPr>
          <p:cNvSpPr txBox="1"/>
          <p:nvPr/>
        </p:nvSpPr>
        <p:spPr>
          <a:xfrm>
            <a:off x="685800" y="6218597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LeCun</a:t>
            </a:r>
            <a:r>
              <a:rPr lang="en-US" altLang="zh-TW" dirty="0"/>
              <a:t> et al., 1998. Gradient-based learning applied to document recognition</a:t>
            </a:r>
            <a:endParaRPr lang="zh-TW" altLang="en-US" dirty="0"/>
          </a:p>
        </p:txBody>
      </p:sp>
      <p:pic>
        <p:nvPicPr>
          <p:cNvPr id="5124" name="Picture 4" descr="TensorFlow 筆記(5): Convolution netowrk, 實作LeNet-5模型| by Wei-Chi Lai | Medium">
            <a:extLst>
              <a:ext uri="{FF2B5EF4-FFF2-40B4-BE49-F238E27FC236}">
                <a16:creationId xmlns:a16="http://schemas.microsoft.com/office/drawing/2014/main" id="{C82075B0-6D11-4E39-9E04-A8212B6B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2192000" cy="33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269EA6-8FA5-4453-A16A-9F1C9F5A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4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F2B7D-6C92-4A32-B993-E77BF6D0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LeNet-5 (2/4)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3BFC47-B099-4A4D-BE4C-3BD88585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goal of LeNet-5 was to </a:t>
            </a:r>
            <a:r>
              <a:rPr lang="en-US" altLang="zh-TW" dirty="0">
                <a:solidFill>
                  <a:srgbClr val="FF0000"/>
                </a:solidFill>
              </a:rPr>
              <a:t>recognize handwritten digits. </a:t>
            </a:r>
          </a:p>
          <a:p>
            <a:pPr lvl="1"/>
            <a:r>
              <a:rPr lang="en-US" altLang="zh-TW" dirty="0"/>
              <a:t>Input image: 32×32×1</a:t>
            </a:r>
          </a:p>
          <a:p>
            <a:pPr lvl="1"/>
            <a:r>
              <a:rPr lang="en-US" altLang="zh-TW" dirty="0"/>
              <a:t>Grayscale(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灰階</a:t>
            </a:r>
            <a:r>
              <a:rPr lang="en-US" altLang="zh-TW" dirty="0"/>
              <a:t>) image</a:t>
            </a:r>
          </a:p>
          <a:p>
            <a:pPr lvl="2"/>
            <a:r>
              <a:rPr lang="en-US" altLang="zh-TW" dirty="0"/>
              <a:t> Thus the number of channels is 1 </a:t>
            </a:r>
          </a:p>
          <a:p>
            <a:pPr lvl="1"/>
            <a:r>
              <a:rPr lang="en-US" altLang="zh-TW" dirty="0"/>
              <a:t>10</a:t>
            </a:r>
            <a:r>
              <a:rPr lang="en-US" altLang="zh-TW" dirty="0">
                <a:cs typeface="Times New Roman" panose="02020603050405020304" pitchFamily="18" charset="0"/>
              </a:rPr>
              <a:t> classes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4C282-46D3-4769-A982-F561D31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65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8DE69-92F9-44AE-87B7-EAA16096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LeNet-5 (3/4)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C19117-BE40-4809-A6D6-4A8BE0A1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28800"/>
            <a:ext cx="8763000" cy="498087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9C4177-4038-4A1B-945F-015538AA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CA18BB-E72B-45F9-BF87-4979F5FC4FBF}"/>
              </a:ext>
            </a:extLst>
          </p:cNvPr>
          <p:cNvSpPr txBox="1"/>
          <p:nvPr/>
        </p:nvSpPr>
        <p:spPr>
          <a:xfrm>
            <a:off x="4876800" y="365125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 MNIST database is a </a:t>
            </a:r>
            <a:r>
              <a:rPr lang="en-US" altLang="zh-TW" sz="2400" dirty="0">
                <a:solidFill>
                  <a:srgbClr val="FF0000"/>
                </a:solidFill>
              </a:rPr>
              <a:t>large database of handwritten digits</a:t>
            </a:r>
            <a:r>
              <a:rPr lang="en-US" altLang="zh-TW" sz="2400" dirty="0"/>
              <a:t> that is commonly used for training various image processing systems. 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0664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9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1383</TotalTime>
  <Words>1425</Words>
  <Application>Microsoft Office PowerPoint</Application>
  <PresentationFormat>寬螢幕</PresentationFormat>
  <Paragraphs>200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0" baseType="lpstr">
      <vt:lpstr>Myriad Pro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佈景主題</vt:lpstr>
      <vt:lpstr>Convolutional Neural Networks II</vt:lpstr>
      <vt:lpstr>Outline</vt:lpstr>
      <vt:lpstr>CNN Pipeline (1/4)</vt:lpstr>
      <vt:lpstr>CNN Pipeline (2/4)</vt:lpstr>
      <vt:lpstr>CNN Pipeline (3/4)</vt:lpstr>
      <vt:lpstr>CNN Pipeline (4/4)</vt:lpstr>
      <vt:lpstr>LeNet-5 (1/4)</vt:lpstr>
      <vt:lpstr>LeNet-5 (2/4)</vt:lpstr>
      <vt:lpstr>LeNet-5 (3/4)</vt:lpstr>
      <vt:lpstr>LeNet-5 (4/4)</vt:lpstr>
      <vt:lpstr>Summary: LeNet-5 (1/2)</vt:lpstr>
      <vt:lpstr>Summary: LeNet-5 (2/2)</vt:lpstr>
      <vt:lpstr>AlexNet (1/4)</vt:lpstr>
      <vt:lpstr>AlexNet (2/4)</vt:lpstr>
      <vt:lpstr>What is the ImageNet Challenge?</vt:lpstr>
      <vt:lpstr>AlexNet (3/4)</vt:lpstr>
      <vt:lpstr>AlexNet (4/4)</vt:lpstr>
      <vt:lpstr>AlexNet VS. LeNet-5 (1/2)</vt:lpstr>
      <vt:lpstr>LeNet-5 VS. AlexNet (2/2)</vt:lpstr>
      <vt:lpstr>VGG 16 (1/4)</vt:lpstr>
      <vt:lpstr>VGG 16 (2/4)</vt:lpstr>
      <vt:lpstr>VGG 16 (3/4)</vt:lpstr>
      <vt:lpstr>VGG 16 (4/4)</vt:lpstr>
      <vt:lpstr>Summary: VGG 16</vt:lpstr>
      <vt:lpstr>VGG 16 and VGG 19</vt:lpstr>
      <vt:lpstr>Network in Network and 1×1 Convolutions (1/5)</vt:lpstr>
      <vt:lpstr>Network in Network and 1×1 Convolutions (2/5)</vt:lpstr>
      <vt:lpstr>Network in Network and 1×1 Convolutions (3/5)</vt:lpstr>
      <vt:lpstr>Network in Network and 1×1 Convolutions (4/5)</vt:lpstr>
      <vt:lpstr>Network in Network and 1×1 Convolutions (5/5)</vt:lpstr>
      <vt:lpstr>GoogLeNet and Inception (1/7)</vt:lpstr>
      <vt:lpstr>GoogLeNet and Inception (2/7)</vt:lpstr>
      <vt:lpstr>GoogLeNet and Inception (3/7)</vt:lpstr>
      <vt:lpstr>GoogLeNet and Inception (4/7)</vt:lpstr>
      <vt:lpstr>GoogLeNet and Inception (5/7)</vt:lpstr>
      <vt:lpstr>GoogLeNet and Inception (6/7)</vt:lpstr>
      <vt:lpstr>GoogLeNet and Inception (7/7)</vt:lpstr>
      <vt:lpstr>References and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cp:lastModifiedBy>康智絜</cp:lastModifiedBy>
  <cp:revision>232</cp:revision>
  <cp:lastPrinted>2020-12-08T04:43:42Z</cp:lastPrinted>
  <dcterms:created xsi:type="dcterms:W3CDTF">2020-12-07T12:44:57Z</dcterms:created>
  <dcterms:modified xsi:type="dcterms:W3CDTF">2021-01-14T00:49:08Z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2020-12-07T00:00:00Z</vt:filetime>
  </property>
</Properties>
</file>